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259"/>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531"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53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533"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534" r:id="rId111"/>
    <p:sldId id="535"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536"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 id="442" r:id="rId197"/>
    <p:sldId id="443" r:id="rId198"/>
    <p:sldId id="444" r:id="rId199"/>
    <p:sldId id="445" r:id="rId200"/>
    <p:sldId id="446" r:id="rId201"/>
    <p:sldId id="447" r:id="rId202"/>
    <p:sldId id="448" r:id="rId203"/>
    <p:sldId id="449" r:id="rId204"/>
    <p:sldId id="450" r:id="rId205"/>
    <p:sldId id="451" r:id="rId206"/>
    <p:sldId id="452" r:id="rId207"/>
    <p:sldId id="453" r:id="rId208"/>
    <p:sldId id="454" r:id="rId209"/>
    <p:sldId id="455" r:id="rId210"/>
    <p:sldId id="456" r:id="rId211"/>
    <p:sldId id="457" r:id="rId212"/>
    <p:sldId id="458" r:id="rId213"/>
    <p:sldId id="459" r:id="rId214"/>
    <p:sldId id="460" r:id="rId215"/>
    <p:sldId id="461" r:id="rId216"/>
    <p:sldId id="462" r:id="rId217"/>
    <p:sldId id="463" r:id="rId218"/>
    <p:sldId id="464" r:id="rId219"/>
    <p:sldId id="465" r:id="rId220"/>
    <p:sldId id="466" r:id="rId221"/>
    <p:sldId id="467" r:id="rId222"/>
    <p:sldId id="468" r:id="rId223"/>
    <p:sldId id="469" r:id="rId224"/>
    <p:sldId id="470" r:id="rId225"/>
    <p:sldId id="471" r:id="rId226"/>
    <p:sldId id="472" r:id="rId227"/>
    <p:sldId id="473" r:id="rId228"/>
    <p:sldId id="474" r:id="rId229"/>
    <p:sldId id="475" r:id="rId230"/>
    <p:sldId id="476" r:id="rId231"/>
    <p:sldId id="477" r:id="rId232"/>
    <p:sldId id="478" r:id="rId233"/>
    <p:sldId id="479" r:id="rId234"/>
    <p:sldId id="480" r:id="rId235"/>
    <p:sldId id="481" r:id="rId236"/>
    <p:sldId id="482" r:id="rId237"/>
    <p:sldId id="483" r:id="rId238"/>
    <p:sldId id="484" r:id="rId239"/>
    <p:sldId id="485" r:id="rId240"/>
    <p:sldId id="486" r:id="rId241"/>
    <p:sldId id="487" r:id="rId242"/>
    <p:sldId id="488" r:id="rId243"/>
    <p:sldId id="489" r:id="rId244"/>
    <p:sldId id="490" r:id="rId245"/>
    <p:sldId id="491" r:id="rId246"/>
    <p:sldId id="492" r:id="rId247"/>
    <p:sldId id="493" r:id="rId248"/>
    <p:sldId id="494" r:id="rId249"/>
    <p:sldId id="495" r:id="rId250"/>
    <p:sldId id="496" r:id="rId251"/>
    <p:sldId id="497" r:id="rId252"/>
    <p:sldId id="498" r:id="rId253"/>
    <p:sldId id="499" r:id="rId254"/>
    <p:sldId id="500" r:id="rId255"/>
    <p:sldId id="501" r:id="rId256"/>
    <p:sldId id="502" r:id="rId257"/>
    <p:sldId id="503" r:id="rId2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327"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226" Type="http://schemas.openxmlformats.org/officeDocument/2006/relationships/slide" Target="slides/slide216.xml"/><Relationship Id="rId247" Type="http://schemas.openxmlformats.org/officeDocument/2006/relationships/slide" Target="slides/slide237.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37" Type="http://schemas.openxmlformats.org/officeDocument/2006/relationships/slide" Target="slides/slide227.xml"/><Relationship Id="rId258" Type="http://schemas.openxmlformats.org/officeDocument/2006/relationships/slide" Target="slides/slide248.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2.xml"/><Relationship Id="rId233" Type="http://schemas.openxmlformats.org/officeDocument/2006/relationships/slide" Target="slides/slide223.xml"/><Relationship Id="rId238" Type="http://schemas.openxmlformats.org/officeDocument/2006/relationships/slide" Target="slides/slide228.xml"/><Relationship Id="rId254" Type="http://schemas.openxmlformats.org/officeDocument/2006/relationships/slide" Target="slides/slide244.xml"/><Relationship Id="rId259" Type="http://schemas.openxmlformats.org/officeDocument/2006/relationships/notesMaster" Target="notesMasters/notesMaster1.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172" Type="http://schemas.openxmlformats.org/officeDocument/2006/relationships/slide" Target="slides/slide162.xml"/><Relationship Id="rId193" Type="http://schemas.openxmlformats.org/officeDocument/2006/relationships/slide" Target="slides/slide183.xml"/><Relationship Id="rId202" Type="http://schemas.openxmlformats.org/officeDocument/2006/relationships/slide" Target="slides/slide192.xml"/><Relationship Id="rId207" Type="http://schemas.openxmlformats.org/officeDocument/2006/relationships/slide" Target="slides/slide197.xml"/><Relationship Id="rId223" Type="http://schemas.openxmlformats.org/officeDocument/2006/relationships/slide" Target="slides/slide213.xml"/><Relationship Id="rId228" Type="http://schemas.openxmlformats.org/officeDocument/2006/relationships/slide" Target="slides/slide218.xml"/><Relationship Id="rId244" Type="http://schemas.openxmlformats.org/officeDocument/2006/relationships/slide" Target="slides/slide234.xml"/><Relationship Id="rId249" Type="http://schemas.openxmlformats.org/officeDocument/2006/relationships/slide" Target="slides/slide23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260" Type="http://schemas.openxmlformats.org/officeDocument/2006/relationships/presProps" Target="presProps.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13" Type="http://schemas.openxmlformats.org/officeDocument/2006/relationships/slide" Target="slides/slide203.xml"/><Relationship Id="rId218" Type="http://schemas.openxmlformats.org/officeDocument/2006/relationships/slide" Target="slides/slide208.xml"/><Relationship Id="rId234" Type="http://schemas.openxmlformats.org/officeDocument/2006/relationships/slide" Target="slides/slide224.xml"/><Relationship Id="rId239"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19.xml"/><Relationship Id="rId250" Type="http://schemas.openxmlformats.org/officeDocument/2006/relationships/slide" Target="slides/slide240.xml"/><Relationship Id="rId255" Type="http://schemas.openxmlformats.org/officeDocument/2006/relationships/slide" Target="slides/slide245.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slide" Target="slides/slide198.xml"/><Relationship Id="rId229" Type="http://schemas.openxmlformats.org/officeDocument/2006/relationships/slide" Target="slides/slide219.xml"/><Relationship Id="rId19" Type="http://schemas.openxmlformats.org/officeDocument/2006/relationships/slide" Target="slides/slide9.xml"/><Relationship Id="rId224" Type="http://schemas.openxmlformats.org/officeDocument/2006/relationships/slide" Target="slides/slide214.xml"/><Relationship Id="rId240" Type="http://schemas.openxmlformats.org/officeDocument/2006/relationships/slide" Target="slides/slide230.xml"/><Relationship Id="rId245" Type="http://schemas.openxmlformats.org/officeDocument/2006/relationships/slide" Target="slides/slide235.xml"/><Relationship Id="rId261" Type="http://schemas.openxmlformats.org/officeDocument/2006/relationships/viewProps" Target="viewProps.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219" Type="http://schemas.openxmlformats.org/officeDocument/2006/relationships/slide" Target="slides/slide209.xml"/><Relationship Id="rId3" Type="http://schemas.openxmlformats.org/officeDocument/2006/relationships/slideMaster" Target="slideMasters/slideMaster3.xml"/><Relationship Id="rId214" Type="http://schemas.openxmlformats.org/officeDocument/2006/relationships/slide" Target="slides/slide204.xml"/><Relationship Id="rId230" Type="http://schemas.openxmlformats.org/officeDocument/2006/relationships/slide" Target="slides/slide220.xml"/><Relationship Id="rId235" Type="http://schemas.openxmlformats.org/officeDocument/2006/relationships/slide" Target="slides/slide225.xml"/><Relationship Id="rId251" Type="http://schemas.openxmlformats.org/officeDocument/2006/relationships/slide" Target="slides/slide241.xml"/><Relationship Id="rId256" Type="http://schemas.openxmlformats.org/officeDocument/2006/relationships/slide" Target="slides/slide246.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slide" Target="slides/slide199.xml"/><Relationship Id="rId190" Type="http://schemas.openxmlformats.org/officeDocument/2006/relationships/slide" Target="slides/slide180.xml"/><Relationship Id="rId204" Type="http://schemas.openxmlformats.org/officeDocument/2006/relationships/slide" Target="slides/slide194.xml"/><Relationship Id="rId220" Type="http://schemas.openxmlformats.org/officeDocument/2006/relationships/slide" Target="slides/slide210.xml"/><Relationship Id="rId225" Type="http://schemas.openxmlformats.org/officeDocument/2006/relationships/slide" Target="slides/slide215.xml"/><Relationship Id="rId241" Type="http://schemas.openxmlformats.org/officeDocument/2006/relationships/slide" Target="slides/slide231.xml"/><Relationship Id="rId246" Type="http://schemas.openxmlformats.org/officeDocument/2006/relationships/slide" Target="slides/slide236.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262"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10" Type="http://schemas.openxmlformats.org/officeDocument/2006/relationships/slide" Target="slides/slide20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slide" Target="slides/slide242.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263" Type="http://schemas.openxmlformats.org/officeDocument/2006/relationships/tableStyles" Target="tableStyles.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slide" Target="slides/slide243.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381000" y="685800"/>
            <a:ext cx="6096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381000" y="685800"/>
            <a:ext cx="6096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dirty="0">
                <a:solidFill>
                  <a:srgbClr val="C0504D"/>
                </a:solidFill>
                <a:latin typeface="Courier New Bold"/>
              </a:rPr>
              <a:t>static long </a:t>
            </a:r>
            <a:r>
              <a:rPr lang="en-US" sz="2000" b="1" strike="noStrike" spc="-1" dirty="0">
                <a:solidFill>
                  <a:srgbClr val="000000"/>
                </a:solidFill>
                <a:latin typeface="Courier New Bold"/>
              </a:rPr>
              <a:t>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 100000;</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a:solidFill>
                  <a:srgbClr val="17375E"/>
                </a:solidFill>
                <a:latin typeface="Courier New Bold"/>
              </a:rPr>
              <a:t>main</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x, pi, sum = 0.0;</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1.0/(</a:t>
            </a:r>
            <a:r>
              <a:rPr lang="en-US" sz="2000" b="1" strike="noStrike" spc="-1" dirty="0">
                <a:solidFill>
                  <a:srgbClr val="C0504D"/>
                </a:solidFill>
                <a:latin typeface="Courier New Bold"/>
              </a:rPr>
              <a:t>double</a:t>
            </a:r>
            <a:r>
              <a:rPr lang="en-US" sz="2000" b="1" strike="noStrike" spc="-1" dirty="0">
                <a:solidFill>
                  <a:srgbClr val="000000"/>
                </a:solidFill>
                <a:latin typeface="Courier New Bold"/>
              </a:rPr>
              <a: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a:t>
            </a:r>
            <a:endParaRPr lang="en-US" sz="2000" b="0" strike="noStrike" spc="-1" dirty="0">
              <a:latin typeface="Arial"/>
            </a:endParaRPr>
          </a:p>
          <a:p>
            <a:pPr>
              <a:lnSpc>
                <a:spcPct val="90000"/>
              </a:lnSpc>
              <a:spcBef>
                <a:spcPts val="400"/>
              </a:spcBef>
            </a:pP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num_</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s;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x = (i+0.5)*</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sum = sum + 4.0/(1.0+x*x);</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  pi = </a:t>
            </a:r>
            <a:r>
              <a:rPr lang="zh-CN" altLang="en-US" sz="2000" b="1" strike="noStrike" spc="-1" dirty="0">
                <a:solidFill>
                  <a:srgbClr val="000000"/>
                </a:solidFill>
                <a:latin typeface="Courier New Bold"/>
              </a:rPr>
              <a:t>步骤</a:t>
            </a:r>
            <a:r>
              <a:rPr lang="en-US" sz="2000" b="1" strike="noStrike" spc="-1" dirty="0">
                <a:solidFill>
                  <a:srgbClr val="000000"/>
                </a:solidFill>
                <a:latin typeface="Courier New Bold"/>
              </a:rPr>
              <a:t> * sum;</a:t>
            </a:r>
            <a:endParaRPr lang="en-US" sz="2000" b="0" strike="noStrike" spc="-1" dirty="0">
              <a:latin typeface="Arial"/>
            </a:endParaRPr>
          </a:p>
          <a:p>
            <a:pPr>
              <a:lnSpc>
                <a:spcPct val="9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下面的内容</a:t>
            </a:r>
            <a:r>
              <a:rPr lang="zh-CN" altLang="en-US" sz="3200" spc="-1" dirty="0">
                <a:solidFill>
                  <a:srgbClr val="000000"/>
                </a:solidFill>
                <a:latin typeface="Trebuchet MS"/>
              </a:rPr>
              <a:t>来自巴塞罗那超级计算中心（</a:t>
            </a:r>
            <a:r>
              <a:rPr lang="en-US" altLang="zh-CN" sz="3200" spc="-1" dirty="0">
                <a:solidFill>
                  <a:srgbClr val="000000"/>
                </a:solidFill>
                <a:latin typeface="Trebuchet MS"/>
              </a:rPr>
              <a:t>Barcelona Supercomputing Center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http://www.bsc.es/computer-sciences/performance-tools/trace-generation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3"/>
              </a:rPr>
              <a:t>http://www.bsc.es/computer-sciences/performance-tools/paraver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程序并分析运行轨迹</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也可以使用</a:t>
            </a:r>
            <a:r>
              <a:rPr lang="en-US" sz="2800" b="0" strike="noStrike" spc="-1" dirty="0">
                <a:solidFill>
                  <a:srgbClr val="000000"/>
                </a:solidFill>
                <a:latin typeface="Trebuchet MS"/>
              </a:rPr>
              <a:t> MPI, OpenMP</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版本需求</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v2.3.5rc</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Paraver</a:t>
            </a:r>
            <a:r>
              <a:rPr lang="en-US" sz="2800" b="0" strike="noStrike" spc="-1" dirty="0">
                <a:solidFill>
                  <a:srgbClr val="000000"/>
                </a:solidFill>
                <a:latin typeface="Trebuchet MS"/>
              </a:rPr>
              <a:t> 4.4.5</a:t>
            </a: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检测（</a:t>
            </a:r>
            <a:r>
              <a:rPr lang="en-US" altLang="zh-CN" sz="3200" i="1" spc="-1" dirty="0">
                <a:solidFill>
                  <a:srgbClr val="000000"/>
                </a:solidFill>
                <a:latin typeface="Trebuchet MS"/>
              </a:rPr>
              <a:t> instruments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y</a:t>
            </a:r>
            <a:r>
              <a:rPr lang="zh-CN" altLang="en-US" sz="3200" b="0" strike="noStrike" spc="-1" dirty="0">
                <a:solidFill>
                  <a:srgbClr val="000000"/>
                </a:solidFill>
                <a:latin typeface="Trebuchet MS"/>
              </a:rPr>
              <a:t>你的应用，然后生成运行调用（</a:t>
            </a:r>
            <a:r>
              <a:rPr lang="en-US" altLang="zh-CN" sz="3200" b="0" strike="noStrike" spc="-1" dirty="0">
                <a:solidFill>
                  <a:srgbClr val="000000"/>
                </a:solidFill>
                <a:latin typeface="Trebuchet MS"/>
              </a:rPr>
              <a:t>runtime call</a:t>
            </a:r>
            <a:r>
              <a:rPr lang="zh-CN" altLang="en-US" sz="3200" b="0" strike="noStrike" spc="-1" dirty="0">
                <a:solidFill>
                  <a:srgbClr val="000000"/>
                </a:solidFill>
                <a:latin typeface="Trebuchet MS"/>
              </a:rPr>
              <a:t>）、性能计数（</a:t>
            </a:r>
            <a:r>
              <a:rPr lang="en-US" altLang="zh-CN" sz="3200" b="0" strike="noStrike" spc="-1" dirty="0">
                <a:solidFill>
                  <a:srgbClr val="000000"/>
                </a:solidFill>
                <a:latin typeface="Trebuchet MS"/>
              </a:rPr>
              <a:t>performance counters</a:t>
            </a:r>
            <a:r>
              <a:rPr lang="zh-CN" altLang="en-US" sz="3200" b="0" strike="noStrike" spc="-1" dirty="0">
                <a:solidFill>
                  <a:srgbClr val="000000"/>
                </a:solidFill>
                <a:latin typeface="Trebuchet MS"/>
              </a:rPr>
              <a:t>）以及源代码索引（</a:t>
            </a:r>
            <a:r>
              <a:rPr lang="en-US" altLang="zh-CN" sz="3200" b="0" strike="noStrike" spc="-1" dirty="0">
                <a:solidFill>
                  <a:srgbClr val="000000"/>
                </a:solidFill>
                <a:latin typeface="Trebuchet MS"/>
              </a:rPr>
              <a:t>source code references</a:t>
            </a:r>
            <a:r>
              <a:rPr lang="zh-CN" altLang="en-US" sz="3200" spc="-1" dirty="0">
                <a:solidFill>
                  <a:srgbClr val="000000"/>
                </a:solidFill>
                <a:latin typeface="Trebuchet MS"/>
              </a:rPr>
              <a:t>）的时间戳事件（</a:t>
            </a:r>
            <a:r>
              <a:rPr lang="en-US" altLang="zh-CN" sz="3200" spc="-1" dirty="0">
                <a:solidFill>
                  <a:srgbClr val="000000"/>
                </a:solidFill>
                <a:latin typeface="Trebuchet MS"/>
              </a:rPr>
              <a:t>timestamped events</a:t>
            </a:r>
            <a:r>
              <a:rPr lang="zh-CN" altLang="en-US" sz="3200" spc="-1" dirty="0">
                <a:solidFill>
                  <a:srgbClr val="000000"/>
                </a:solidFill>
                <a:latin typeface="Trebuchet MS"/>
              </a:rPr>
              <a:t>）</a:t>
            </a:r>
            <a:endParaRPr lang="en-US" sz="3200" b="0" strike="noStrike" spc="-1" dirty="0">
              <a:latin typeface="Arial"/>
            </a:endParaRPr>
          </a:p>
          <a:p>
            <a:pPr marL="914400" lvl="1" indent="-5137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允许你衡量你的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 和 核函数调用（</a:t>
            </a:r>
            <a:r>
              <a:rPr lang="en-US" altLang="zh-CN" sz="2800" b="0" strike="noStrike" spc="-1" dirty="0">
                <a:solidFill>
                  <a:srgbClr val="000000"/>
                </a:solidFill>
                <a:latin typeface="Trebuchet MS"/>
              </a:rPr>
              <a:t>kernel call</a:t>
            </a:r>
            <a:r>
              <a:rPr lang="zh-CN" altLang="en-US" sz="2800" b="0" strike="noStrike" spc="-1" dirty="0">
                <a:solidFill>
                  <a:srgbClr val="000000"/>
                </a:solidFill>
                <a:latin typeface="Trebuchet MS"/>
              </a:rPr>
              <a:t>）的运行时间</a:t>
            </a:r>
            <a:endParaRPr lang="en-US" altLang="zh-CN" sz="2800" b="0" strike="noStrike" spc="-1" dirty="0">
              <a:solidFill>
                <a:srgbClr val="000000"/>
              </a:solidFill>
              <a:latin typeface="Trebuchet MS"/>
            </a:endParaRPr>
          </a:p>
          <a:p>
            <a:pPr marL="914400" lvl="1" indent="-513720">
              <a:lnSpc>
                <a:spcPct val="100000"/>
              </a:lnSpc>
              <a:spcBef>
                <a:spcPts val="561"/>
              </a:spcBef>
              <a:buClr>
                <a:srgbClr val="000000"/>
              </a:buClr>
              <a:buFont typeface="Arial"/>
              <a:buChar char="–"/>
            </a:pPr>
            <a:endParaRPr lang="en-US" sz="2800" b="0" strike="noStrike" spc="-1" dirty="0">
              <a:latin typeface="Arial"/>
            </a:endParaRPr>
          </a:p>
          <a:p>
            <a:pPr marL="514440" indent="-513720">
              <a:lnSpc>
                <a:spcPct val="100000"/>
              </a:lnSpc>
              <a:spcBef>
                <a:spcPts val="641"/>
              </a:spcBef>
              <a:buClr>
                <a:srgbClr val="000000"/>
              </a:buClr>
              <a:buFont typeface="Trebuchet MS"/>
              <a:buAutoNum type="arabicPeriod"/>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是将上述踪迹进行可视化分析的</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4" name="CustomShape 1">
            <a:extLst>
              <a:ext uri="{FF2B5EF4-FFF2-40B4-BE49-F238E27FC236}">
                <a16:creationId xmlns:a16="http://schemas.microsoft.com/office/drawing/2014/main" id="{2FDC64B7-DF74-48CC-9AE6-096240025B48}"/>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en-US" altLang="zh-CN" sz="4400" b="0" strike="noStrike" spc="-1" dirty="0">
                <a:solidFill>
                  <a:srgbClr val="000000"/>
                </a:solidFill>
                <a:latin typeface="Trebuchet MS"/>
              </a:rPr>
              <a:t>and</a:t>
            </a:r>
            <a:r>
              <a:rPr lang="zh-CN" alt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solidFill>
                <a:srgbClr val="000000"/>
              </a:solidFill>
              <a:latin typeface="Trebuchet MS"/>
            </a:endParaRPr>
          </a:p>
          <a:p>
            <a:pPr algn="ctr">
              <a:lnSpc>
                <a:spcPct val="100000"/>
              </a:lnSpc>
            </a:pPr>
            <a:r>
              <a:rPr lang="zh-CN" altLang="en-US" spc="-1" dirty="0">
                <a:solidFill>
                  <a:srgbClr val="000000"/>
                </a:solidFill>
                <a:latin typeface="Trebuchet MS"/>
              </a:rPr>
              <a:t>译者注：两个软件，西班牙语，直译为 提取 和 保存</a:t>
            </a:r>
            <a:endParaRPr lang="en-US" b="0" strike="noStrike" spc="-1" dirty="0">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重要内容！</a:t>
            </a:r>
            <a:endParaRPr lang="en-US" sz="4400" b="0" strike="noStrike" spc="-1" dirty="0">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目前</a:t>
            </a:r>
            <a:r>
              <a:rPr lang="zh-CN" altLang="en-US" b="0" strike="noStrike" spc="-1" dirty="0">
                <a:solidFill>
                  <a:srgbClr val="000000"/>
                </a:solidFill>
                <a:latin typeface="Trebuchet MS"/>
              </a:rPr>
              <a:t>（译者注：指的是</a:t>
            </a:r>
            <a:r>
              <a:rPr lang="en-US" altLang="zh-CN" b="0" strike="noStrike" spc="-1" dirty="0">
                <a:solidFill>
                  <a:srgbClr val="000000"/>
                </a:solidFill>
                <a:latin typeface="Trebuchet MS"/>
              </a:rPr>
              <a:t>2014</a:t>
            </a:r>
            <a:r>
              <a:rPr lang="zh-CN" altLang="en-US" b="0" strike="noStrike" spc="-1" dirty="0">
                <a:solidFill>
                  <a:srgbClr val="000000"/>
                </a:solidFill>
                <a:latin typeface="Trebuchet MS"/>
              </a:rPr>
              <a:t>年）</a:t>
            </a: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的 </a:t>
            </a:r>
            <a:r>
              <a:rPr lang="en-US" altLang="zh-CN" sz="3200" b="0" strike="noStrike" spc="-1" dirty="0">
                <a:solidFill>
                  <a:srgbClr val="000000"/>
                </a:solidFill>
                <a:latin typeface="Trebuchet MS"/>
              </a:rPr>
              <a:t>GPU </a:t>
            </a:r>
            <a:r>
              <a:rPr lang="zh-CN" altLang="en-US" sz="3200" b="0" strike="noStrike" spc="-1" dirty="0">
                <a:solidFill>
                  <a:srgbClr val="000000"/>
                </a:solidFill>
                <a:latin typeface="Trebuchet MS"/>
              </a:rPr>
              <a:t>支持的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版本 是</a:t>
            </a:r>
            <a:r>
              <a:rPr lang="en-US" altLang="zh-CN" sz="3200" b="0" strike="noStrike" spc="-1" dirty="0">
                <a:solidFill>
                  <a:srgbClr val="000000"/>
                </a:solidFill>
                <a:latin typeface="Trebuchet MS"/>
              </a:rPr>
              <a:t>1.1</a:t>
            </a:r>
            <a:r>
              <a:rPr lang="zh-CN" altLang="en-US" sz="3200" b="0" strike="noStrike" spc="-1" dirty="0">
                <a:solidFill>
                  <a:srgbClr val="000000"/>
                </a:solidFill>
                <a:latin typeface="Trebuchet MS"/>
              </a:rPr>
              <a:t>，而 </a:t>
            </a:r>
            <a:r>
              <a:rPr lang="en-US" altLang="zh-CN" sz="3200" b="0" strike="noStrike" spc="-1" dirty="0">
                <a:solidFill>
                  <a:srgbClr val="000000"/>
                </a:solidFill>
                <a:latin typeface="Trebuchet MS"/>
              </a:rPr>
              <a:t>AMD</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和</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已经支持到</a:t>
            </a:r>
            <a:r>
              <a:rPr lang="en-US" sz="3200" b="0" strike="noStrike" spc="-1" dirty="0">
                <a:solidFill>
                  <a:srgbClr val="000000"/>
                </a:solidFill>
                <a:latin typeface="Trebuchet MS"/>
              </a:rPr>
              <a:t> 1.2 </a:t>
            </a:r>
            <a:r>
              <a:rPr lang="zh-CN" altLang="en-US" sz="3200" b="0" strike="noStrike" spc="-1" dirty="0">
                <a:solidFill>
                  <a:srgbClr val="000000"/>
                </a:solidFill>
                <a:latin typeface="Trebuchet MS"/>
              </a:rPr>
              <a:t>版本的 </a:t>
            </a:r>
            <a:r>
              <a:rPr lang="en-US" altLang="zh-CN" sz="3200" b="0" strike="noStrike" spc="-1" dirty="0">
                <a:solidFill>
                  <a:srgbClr val="000000"/>
                </a:solidFill>
                <a:latin typeface="Trebuchet MS"/>
              </a:rPr>
              <a:t>OpenCL</a:t>
            </a:r>
            <a:r>
              <a:rPr lang="zh-CN" altLang="en-US" sz="3200" b="0" strike="noStrike" spc="-1" dirty="0">
                <a:solidFill>
                  <a:srgbClr val="000000"/>
                </a:solidFill>
                <a:latin typeface="Trebuchet MS"/>
              </a:rPr>
              <a:t>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如果你要分析</a:t>
            </a:r>
            <a:r>
              <a:rPr lang="en-US" altLang="zh-CN" sz="3200" b="0" strike="noStrike" spc="-1" dirty="0">
                <a:solidFill>
                  <a:srgbClr val="000000"/>
                </a:solidFill>
                <a:latin typeface="Trebuchet MS"/>
              </a:rPr>
              <a:t>NVIDIA</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公司的设备，你必须要指定针对 </a:t>
            </a:r>
            <a:r>
              <a:rPr lang="en-US" altLang="zh-CN" sz="3200" b="0" strike="noStrike" spc="-1" dirty="0">
                <a:solidFill>
                  <a:srgbClr val="000000"/>
                </a:solidFill>
                <a:latin typeface="Trebuchet MS"/>
              </a:rPr>
              <a:t>NVIDIA </a:t>
            </a:r>
            <a:r>
              <a:rPr lang="zh-CN" altLang="en-US" sz="3200" b="0" strike="noStrike" spc="-1" dirty="0">
                <a:solidFill>
                  <a:srgbClr val="000000"/>
                </a:solidFill>
                <a:latin typeface="Trebuchet MS"/>
              </a:rPr>
              <a:t>公司的头文件进行编译和运行，否则 </a:t>
            </a:r>
            <a:r>
              <a:rPr lang="en-US" altLang="zh-CN" sz="3200" b="0" strike="noStrike" spc="-1" dirty="0" err="1">
                <a:solidFill>
                  <a:srgbClr val="000000"/>
                </a:solidFill>
                <a:latin typeface="Trebuchet MS"/>
              </a:rPr>
              <a:t>Extrae</a:t>
            </a:r>
            <a:r>
              <a:rPr lang="zh-CN" altLang="en-US" sz="3200" spc="-1" dirty="0">
                <a:solidFill>
                  <a:srgbClr val="000000"/>
                </a:solidFill>
                <a:latin typeface="Trebuchet MS"/>
              </a:rPr>
              <a:t>默认使用 </a:t>
            </a:r>
            <a:r>
              <a:rPr lang="en-US" altLang="zh-CN" sz="3200" b="0" strike="noStrike" spc="-1" dirty="0">
                <a:solidFill>
                  <a:srgbClr val="000000"/>
                </a:solidFill>
                <a:latin typeface="Trebuchet MS"/>
              </a:rPr>
              <a:t>1.2 </a:t>
            </a:r>
            <a:r>
              <a:rPr lang="zh-CN" altLang="en-US" sz="3200" b="0" strike="noStrike" spc="-1" dirty="0">
                <a:solidFill>
                  <a:srgbClr val="000000"/>
                </a:solidFill>
                <a:latin typeface="Trebuchet MS"/>
              </a:rPr>
              <a:t>版本代码来编译，就会遇到</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段错误（</a:t>
            </a:r>
            <a:r>
              <a:rPr lang="en-US" altLang="zh-CN" sz="3200" b="0" strike="noStrike" spc="-1" dirty="0" err="1">
                <a:solidFill>
                  <a:srgbClr val="000000"/>
                </a:solidFill>
                <a:latin typeface="Trebuchet MS"/>
              </a:rPr>
              <a:t>segfault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安装</a:t>
            </a:r>
            <a:r>
              <a:rPr lang="en-US" sz="4400" b="0" strike="noStrike" spc="-1" dirty="0">
                <a:solidFill>
                  <a:srgbClr val="000000"/>
                </a:solidFill>
                <a:latin typeface="Trebuchet MS"/>
              </a:rPr>
              <a:t> </a:t>
            </a:r>
            <a:r>
              <a:rPr lang="en-US" sz="4400" b="0" strike="noStrike" spc="-1" dirty="0" err="1">
                <a:solidFill>
                  <a:srgbClr val="000000"/>
                </a:solidFill>
                <a:latin typeface="Trebuchet MS"/>
              </a:rPr>
              <a:t>Extrae</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和</a:t>
            </a:r>
            <a:r>
              <a:rPr lang="en-US" sz="4400" b="0" strike="noStrike" spc="-1" dirty="0">
                <a:solidFill>
                  <a:srgbClr val="000000"/>
                </a:solidFill>
                <a:latin typeface="Trebuchet MS"/>
              </a:rPr>
              <a:t> </a:t>
            </a:r>
            <a:r>
              <a:rPr lang="en-US" sz="4400" b="0" strike="noStrike" spc="-1" dirty="0" err="1">
                <a:solidFill>
                  <a:srgbClr val="000000"/>
                </a:solidFill>
                <a:latin typeface="Trebuchet MS"/>
              </a:rPr>
              <a:t>Paraver</a:t>
            </a:r>
            <a:endParaRPr lang="en-US" sz="4400" b="0" strike="noStrike" spc="-1" dirty="0">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Paraver</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Linux </a:t>
            </a:r>
            <a:r>
              <a:rPr lang="zh-CN" altLang="en-US" sz="3200" b="0" strike="noStrike" spc="-1" dirty="0">
                <a:solidFill>
                  <a:srgbClr val="000000"/>
                </a:solidFill>
                <a:latin typeface="Trebuchet MS"/>
              </a:rPr>
              <a:t>下安装很简单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下载之后解压缩出来的就是能运行的二进制文件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有一些依赖包，所以需要先将下面的依赖包从代码或者包管理器上进行安装：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libxml2</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binutils</a:t>
            </a:r>
            <a:r>
              <a:rPr lang="en-US" sz="2800" b="0" strike="noStrike" spc="-1" dirty="0">
                <a:solidFill>
                  <a:srgbClr val="000000"/>
                </a:solidFill>
                <a:latin typeface="Trebuchet MS"/>
              </a:rPr>
              <a:t>-dev</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libunwind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PAPI</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MPI (optional)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在运行安装命令之前需要使用下面的命令来进行配置，然后再去</a:t>
            </a:r>
            <a:r>
              <a:rPr lang="en-US" sz="3200" b="0" strike="noStrike" spc="-1" dirty="0">
                <a:solidFill>
                  <a:srgbClr val="000000"/>
                </a:solidFill>
                <a:latin typeface="Trebuchet MS"/>
              </a:rPr>
              <a:t> “make &amp;&amp; make install”:</a:t>
            </a:r>
            <a:br>
              <a:rPr dirty="0"/>
            </a:br>
            <a:r>
              <a:rPr lang="en-US" sz="1800" b="0" strike="noStrike" spc="-1" dirty="0">
                <a:solidFill>
                  <a:srgbClr val="000000"/>
                </a:solidFill>
                <a:latin typeface="Trebuchet MS"/>
              </a:rPr>
              <a:t> </a:t>
            </a:r>
            <a:endParaRPr lang="en-US" sz="1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./configure –-prefix=$HOME/</a:t>
            </a:r>
            <a:r>
              <a:rPr lang="en-US" sz="2800" b="0" strike="noStrike" spc="-1" dirty="0" err="1">
                <a:solidFill>
                  <a:srgbClr val="000000"/>
                </a:solidFill>
                <a:latin typeface="Courier New Bold"/>
              </a:rPr>
              <a:t>extrae</a:t>
            </a:r>
            <a:r>
              <a:rPr lang="en-US" sz="2800" b="0" strike="noStrike" spc="-1" dirty="0">
                <a:solidFill>
                  <a:srgbClr val="000000"/>
                </a:solidFill>
                <a:latin typeface="Courier New Bold"/>
              </a:rPr>
              <a:t> --with-</a:t>
            </a:r>
            <a:r>
              <a:rPr lang="en-US" sz="2800" b="0" strike="noStrike" spc="-1" dirty="0" err="1">
                <a:solidFill>
                  <a:srgbClr val="000000"/>
                </a:solidFill>
                <a:latin typeface="Courier New Bold"/>
              </a:rPr>
              <a:t>binutils</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papi</a:t>
            </a:r>
            <a:r>
              <a:rPr lang="en-US" sz="2800" b="0" strike="noStrike" spc="-1" dirty="0">
                <a:solidFill>
                  <a:srgbClr val="000000"/>
                </a:solidFill>
                <a:latin typeface="Courier New Bold"/>
              </a:rPr>
              <a:t>=$HOME --with-</a:t>
            </a:r>
            <a:r>
              <a:rPr lang="en-US" sz="2800" b="0" strike="noStrike" spc="-1" dirty="0" err="1">
                <a:solidFill>
                  <a:srgbClr val="000000"/>
                </a:solidFill>
                <a:latin typeface="Courier New Bold"/>
              </a:rPr>
              <a:t>mpi</a:t>
            </a:r>
            <a:r>
              <a:rPr lang="en-US" sz="2800" b="0" strike="noStrike" spc="-1" dirty="0">
                <a:solidFill>
                  <a:srgbClr val="000000"/>
                </a:solidFill>
                <a:latin typeface="Courier New Bold"/>
              </a:rPr>
              <a:t>=$HOME --without-</a:t>
            </a:r>
            <a:r>
              <a:rPr lang="en-US" sz="2800" b="0" strike="noStrike" spc="-1" dirty="0" err="1">
                <a:solidFill>
                  <a:srgbClr val="000000"/>
                </a:solidFill>
                <a:latin typeface="Courier New Bold"/>
              </a:rPr>
              <a:t>dyninst</a:t>
            </a:r>
            <a:r>
              <a:rPr lang="en-US" sz="2800" b="0" strike="noStrike" spc="-1" dirty="0">
                <a:solidFill>
                  <a:srgbClr val="000000"/>
                </a:solidFill>
                <a:latin typeface="Courier New Bold"/>
              </a:rPr>
              <a:t> --with-unwind=$HOME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/local/ --with-</a:t>
            </a:r>
            <a:r>
              <a:rPr lang="en-US" sz="2800" b="0" strike="noStrike" spc="-1" dirty="0" err="1">
                <a:solidFill>
                  <a:srgbClr val="000000"/>
                </a:solidFill>
                <a:latin typeface="Courier New Bold"/>
              </a:rPr>
              <a:t>opencl</a:t>
            </a:r>
            <a:r>
              <a:rPr lang="en-US" sz="2800" b="0" strike="noStrike" spc="-1" dirty="0">
                <a:solidFill>
                  <a:srgbClr val="000000"/>
                </a:solidFill>
                <a:latin typeface="Courier New Bold"/>
              </a:rPr>
              <a:t>-libs=/</a:t>
            </a:r>
            <a:r>
              <a:rPr lang="en-US" sz="2800" b="0" strike="noStrike" spc="-1" dirty="0" err="1">
                <a:solidFill>
                  <a:srgbClr val="000000"/>
                </a:solidFill>
                <a:latin typeface="Courier New Bold"/>
              </a:rPr>
              <a:t>usr</a:t>
            </a:r>
            <a:r>
              <a:rPr lang="en-US" sz="2800" b="0" strike="noStrike" spc="-1" dirty="0">
                <a:solidFill>
                  <a:srgbClr val="000000"/>
                </a:solidFill>
                <a:latin typeface="Courier New Bold"/>
              </a:rPr>
              <a:t>/lib64</a:t>
            </a:r>
            <a:endParaRPr lang="en-US" sz="2800" b="0" strike="noStrike" spc="-1" dirty="0">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1 – </a:t>
            </a:r>
            <a:r>
              <a:rPr lang="zh-CN" altLang="en-US" sz="4400" b="0" strike="noStrike" spc="-1" dirty="0">
                <a:solidFill>
                  <a:srgbClr val="000000"/>
                </a:solidFill>
                <a:latin typeface="Trebuchet MS"/>
              </a:rPr>
              <a:t>追踪你的代码</a:t>
            </a:r>
            <a:endParaRPr lang="en-US" sz="4400" b="0" strike="noStrike" spc="-1" dirty="0">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复制 </a:t>
            </a:r>
            <a:r>
              <a:rPr lang="en-US" sz="3200" b="0" strike="noStrike" spc="-1" dirty="0">
                <a:solidFill>
                  <a:srgbClr val="000000"/>
                </a:solidFill>
                <a:latin typeface="Trebuchet MS"/>
              </a:rPr>
              <a:t>trace.sh </a:t>
            </a:r>
            <a:r>
              <a:rPr lang="zh-CN" altLang="en-US" sz="3200" b="0" strike="noStrike" spc="-1" dirty="0">
                <a:solidFill>
                  <a:srgbClr val="000000"/>
                </a:solidFill>
                <a:latin typeface="Trebuchet MS"/>
              </a:rPr>
              <a:t>脚本，原来的位置在 </a:t>
            </a:r>
            <a:r>
              <a:rPr lang="en-US" sz="3200" b="0" strike="noStrike" spc="-1" dirty="0" err="1">
                <a:solidFill>
                  <a:srgbClr val="000000"/>
                </a:solidFill>
                <a:latin typeface="Trebuchet MS"/>
              </a:rPr>
              <a:t>extrae</a:t>
            </a:r>
            <a:r>
              <a:rPr lang="en-US" sz="3200" b="0" strike="noStrike" spc="-1" dirty="0">
                <a:solidFill>
                  <a:srgbClr val="000000"/>
                </a:solidFill>
                <a:latin typeface="Trebuchet MS"/>
              </a:rPr>
              <a:t>/share/example/OPENCL </a:t>
            </a:r>
            <a:r>
              <a:rPr lang="zh-CN" altLang="en-US" sz="3200" b="0" strike="noStrike" spc="-1" dirty="0">
                <a:solidFill>
                  <a:srgbClr val="000000"/>
                </a:solidFill>
                <a:latin typeface="Trebuchet MS"/>
              </a:rPr>
              <a:t>，复制到你的项目所在的目录下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这个脚本设置一些环境变量，然后运行你编译好的二进制文件</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再把 </a:t>
            </a:r>
            <a:r>
              <a:rPr lang="en-US" sz="3200" b="0" strike="noStrike" spc="-1" dirty="0">
                <a:solidFill>
                  <a:srgbClr val="000000"/>
                </a:solidFill>
                <a:latin typeface="Trebuchet MS"/>
              </a:rPr>
              <a:t>extrae.xml </a:t>
            </a:r>
            <a:r>
              <a:rPr lang="zh-CN" altLang="en-US" sz="3200" b="0" strike="noStrike" spc="-1" dirty="0">
                <a:solidFill>
                  <a:srgbClr val="000000"/>
                </a:solidFill>
                <a:latin typeface="Trebuchet MS"/>
              </a:rPr>
              <a:t>这个文件从同样位置也复制到你的项目目录内</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这个文件是配置文件，告诉 </a:t>
            </a:r>
            <a:r>
              <a:rPr lang="en-US" sz="2800" b="0" strike="noStrike" spc="-1" dirty="0" err="1">
                <a:solidFill>
                  <a:srgbClr val="000000"/>
                </a:solidFill>
                <a:latin typeface="Trebuchet MS"/>
              </a:rPr>
              <a:t>Extrae</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如何追踪分析你的代码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有很多可选的选项啦，这就去看他们的官方文档吧</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默认的配置就足够用了</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开始追踪</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./trace.sh ./</a:t>
            </a:r>
            <a:r>
              <a:rPr lang="en-US" sz="2800" b="1" strike="noStrike" spc="-1" dirty="0" err="1">
                <a:solidFill>
                  <a:srgbClr val="000000"/>
                </a:solidFill>
                <a:latin typeface="Courier New"/>
              </a:rPr>
              <a:t>a.out</a:t>
            </a:r>
            <a:endParaRPr lang="en-US" sz="2800" b="0" strike="noStrike" spc="-1" dirty="0">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步骤</a:t>
            </a:r>
            <a:r>
              <a:rPr lang="en-US" sz="4400" b="0" strike="noStrike" spc="-1" dirty="0">
                <a:solidFill>
                  <a:srgbClr val="000000"/>
                </a:solidFill>
                <a:latin typeface="Trebuchet MS"/>
              </a:rPr>
              <a:t> 2 – </a:t>
            </a:r>
            <a:r>
              <a:rPr lang="zh-CN" altLang="en-US" sz="4400" b="0" strike="noStrike" spc="-1" dirty="0">
                <a:solidFill>
                  <a:srgbClr val="000000"/>
                </a:solidFill>
                <a:latin typeface="Trebuchet MS"/>
              </a:rPr>
              <a:t>将追踪过程可视化</a:t>
            </a:r>
            <a:endParaRPr lang="en-US" sz="4400" b="0" strike="noStrike" spc="-1" dirty="0">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Extrae</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生成很多文件，扩展名如下所示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a:t>
            </a:r>
            <a:r>
              <a:rPr lang="en-US" sz="2800" b="0" strike="noStrike" spc="-1" dirty="0" err="1">
                <a:solidFill>
                  <a:srgbClr val="000000"/>
                </a:solidFill>
                <a:latin typeface="Trebuchet MS"/>
              </a:rPr>
              <a:t>pcf</a:t>
            </a:r>
            <a:r>
              <a:rPr lang="en-US" sz="2800" b="0" strike="noStrike" spc="-1" dirty="0">
                <a:solidFill>
                  <a:srgbClr val="000000"/>
                </a:solidFill>
                <a:latin typeface="Trebuchet MS"/>
              </a:rPr>
              <a:t>, .row, </a:t>
            </a:r>
            <a:r>
              <a:rPr lang="zh-CN" altLang="en-US" sz="2800"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然后运行 </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1" strike="noStrike" spc="-1" dirty="0">
                <a:solidFill>
                  <a:srgbClr val="000000"/>
                </a:solidFill>
                <a:latin typeface="Courier New"/>
              </a:rPr>
              <a:t>./</a:t>
            </a:r>
            <a:r>
              <a:rPr lang="en-US" sz="2800" b="1" strike="noStrike" spc="-1" dirty="0" err="1">
                <a:solidFill>
                  <a:srgbClr val="000000"/>
                </a:solidFill>
                <a:latin typeface="Courier New"/>
              </a:rPr>
              <a:t>wxparaver</a:t>
            </a:r>
            <a:r>
              <a:rPr lang="en-US" sz="2800" b="1" strike="noStrike" spc="-1" dirty="0">
                <a:solidFill>
                  <a:srgbClr val="000000"/>
                </a:solidFill>
                <a:latin typeface="Courier New"/>
              </a:rPr>
              <a:t>-&lt;version&gt;/bin/</a:t>
            </a:r>
            <a:r>
              <a:rPr lang="en-US" sz="2800" b="1" strike="noStrike" spc="-1" dirty="0" err="1">
                <a:solidFill>
                  <a:srgbClr val="000000"/>
                </a:solidFill>
                <a:latin typeface="Courier New"/>
              </a:rPr>
              <a:t>wxparaver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加载刚才的追踪结果</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Trace -&gt; Select the .</a:t>
            </a:r>
            <a:r>
              <a:rPr lang="en-US" sz="2800" b="0" strike="noStrike" spc="-1" dirty="0" err="1">
                <a:solidFill>
                  <a:srgbClr val="000000"/>
                </a:solidFill>
                <a:latin typeface="Trebuchet MS"/>
              </a:rPr>
              <a:t>prv</a:t>
            </a:r>
            <a:r>
              <a:rPr lang="en-US" sz="2800" b="0" strike="noStrike" spc="-1" dirty="0">
                <a:solidFill>
                  <a:srgbClr val="000000"/>
                </a:solidFill>
                <a:latin typeface="Trebuchet MS"/>
              </a:rPr>
              <a:t> file</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加载提供的 </a:t>
            </a:r>
            <a:r>
              <a:rPr lang="en-US" sz="3200" b="0" strike="noStrike" spc="-1" dirty="0">
                <a:solidFill>
                  <a:srgbClr val="000000"/>
                </a:solidFill>
                <a:latin typeface="Trebuchet MS"/>
              </a:rPr>
              <a:t>OpenCL </a:t>
            </a:r>
            <a:r>
              <a:rPr lang="zh-CN" altLang="en-US" sz="3200" spc="-1" dirty="0">
                <a:solidFill>
                  <a:srgbClr val="000000"/>
                </a:solidFill>
                <a:latin typeface="Trebuchet MS"/>
              </a:rPr>
              <a:t>视图配置文件（</a:t>
            </a:r>
            <a:r>
              <a:rPr lang="en-US" altLang="zh-CN" sz="3200" spc="-1" dirty="0">
                <a:solidFill>
                  <a:srgbClr val="000000"/>
                </a:solidFill>
                <a:latin typeface="Trebuchet MS"/>
              </a:rPr>
              <a:t>view config file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File -&gt; Load configuration -&gt; </a:t>
            </a:r>
            <a:r>
              <a:rPr lang="en-US" sz="2800" b="0" strike="noStrike" spc="-1" dirty="0" err="1">
                <a:solidFill>
                  <a:srgbClr val="000000"/>
                </a:solidFill>
                <a:latin typeface="Trebuchet MS"/>
              </a:rPr>
              <a:t>wxparaver</a:t>
            </a:r>
            <a:r>
              <a:rPr lang="en-US" sz="2800" b="0" strike="noStrike" spc="-1" dirty="0">
                <a:solidFill>
                  <a:srgbClr val="000000"/>
                </a:solidFill>
                <a:latin typeface="Trebuchet MS"/>
              </a:rPr>
              <a:t>-&lt;version&gt;/</a:t>
            </a:r>
            <a:r>
              <a:rPr lang="en-US" sz="2800" b="0" strike="noStrike" spc="-1" dirty="0" err="1">
                <a:solidFill>
                  <a:srgbClr val="000000"/>
                </a:solidFill>
                <a:latin typeface="Trebuchet MS"/>
              </a:rPr>
              <a:t>cfgs</a:t>
            </a:r>
            <a:r>
              <a:rPr lang="en-US" sz="2800" b="0" strike="noStrike" spc="-1" dirty="0">
                <a:solidFill>
                  <a:srgbClr val="000000"/>
                </a:solidFill>
                <a:latin typeface="Trebuchet MS"/>
              </a:rPr>
              <a:t>/OpenCL/views/</a:t>
            </a:r>
            <a:r>
              <a:rPr lang="en-US" sz="2800" b="0" strike="noStrike" spc="-1" dirty="0" err="1">
                <a:solidFill>
                  <a:srgbClr val="000000"/>
                </a:solidFill>
                <a:latin typeface="Trebuchet MS"/>
              </a:rPr>
              <a:t>opencl_call.cfg</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追踪结果就会出现三个窗口了</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宿主中的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 </a:t>
            </a:r>
            <a:r>
              <a:rPr lang="en-US" altLang="zh-CN" sz="2800" spc="-1" dirty="0">
                <a:solidFill>
                  <a:srgbClr val="000000"/>
                </a:solidFill>
                <a:latin typeface="Trebuchet MS"/>
              </a:rPr>
              <a:t>– </a:t>
            </a:r>
            <a:r>
              <a:rPr lang="zh-CN" altLang="en-US" sz="2800" b="0" strike="noStrike" spc="-1" dirty="0">
                <a:solidFill>
                  <a:srgbClr val="000000"/>
                </a:solidFill>
                <a:latin typeface="Trebuchet MS"/>
              </a:rPr>
              <a:t>记录的是 </a:t>
            </a:r>
            <a:r>
              <a:rPr lang="en-US" altLang="zh-CN" sz="2800" b="0" strike="noStrike" spc="-1" dirty="0">
                <a:solidFill>
                  <a:srgbClr val="000000"/>
                </a:solidFill>
                <a:latin typeface="Trebuchet MS"/>
              </a:rPr>
              <a:t>API </a:t>
            </a:r>
            <a:r>
              <a:rPr lang="zh-CN" altLang="en-US" sz="2800" b="0" strike="noStrike" spc="-1" dirty="0">
                <a:solidFill>
                  <a:srgbClr val="000000"/>
                </a:solidFill>
                <a:latin typeface="Trebuchet MS"/>
              </a:rPr>
              <a:t>调用花费的时间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核函数名字（</a:t>
            </a:r>
            <a:r>
              <a:rPr lang="en-US" altLang="zh-CN" sz="2800" b="0" strike="noStrike" spc="-1" dirty="0">
                <a:solidFill>
                  <a:srgbClr val="000000"/>
                </a:solidFill>
                <a:latin typeface="Trebuchet MS"/>
              </a:rPr>
              <a:t>kernel </a:t>
            </a:r>
            <a:r>
              <a:rPr lang="en-US" altLang="zh-CN" sz="2800" spc="-1" dirty="0" err="1">
                <a:solidFill>
                  <a:srgbClr val="000000"/>
                </a:solidFill>
                <a:latin typeface="Trebuchet MS"/>
              </a:rPr>
              <a:t>nbame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函数执行的运行时间</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加速器（</a:t>
            </a:r>
            <a:r>
              <a:rPr lang="en-US" altLang="zh-CN" sz="2800" b="0" strike="noStrike" spc="-1" dirty="0">
                <a:solidFill>
                  <a:srgbClr val="000000"/>
                </a:solidFill>
                <a:latin typeface="Trebuchet MS"/>
              </a:rPr>
              <a:t>accelerator</a:t>
            </a:r>
            <a:r>
              <a:rPr lang="zh-CN" altLang="en-US" sz="2800" b="0" strike="noStrike" spc="-1" dirty="0">
                <a:solidFill>
                  <a:srgbClr val="000000"/>
                </a:solidFill>
                <a:latin typeface="Trebuchet MS"/>
              </a:rPr>
              <a:t>）中的 </a:t>
            </a: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调用</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关于全部</a:t>
            </a:r>
            <a:r>
              <a:rPr lang="zh-CN" altLang="en-US" sz="2800" spc="-1" dirty="0">
                <a:solidFill>
                  <a:srgbClr val="000000"/>
                </a:solidFill>
                <a:latin typeface="Trebuchet MS"/>
              </a:rPr>
              <a:t>的计算的信息以及内存操作时间</a:t>
            </a:r>
            <a:endParaRPr lang="en-US" sz="2800" b="0" strike="noStrike" spc="-1" dirty="0">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使用贴士</a:t>
            </a:r>
            <a:endParaRPr lang="en-US" sz="4400" b="0" strike="noStrike" spc="-1" dirty="0">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显示每个颜色对应的意义：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右键 </a:t>
            </a:r>
            <a:r>
              <a:rPr lang="en-US" sz="2800" b="0" strike="noStrike" spc="-1" dirty="0">
                <a:solidFill>
                  <a:srgbClr val="000000"/>
                </a:solidFill>
                <a:latin typeface="Trebuchet MS"/>
              </a:rPr>
              <a:t>-&gt; Info Panel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缩放到特定的兴趣区域</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追踪结果中的一部分可以突出显示填充时间轴窗口</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数据制表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将 </a:t>
            </a:r>
            <a:r>
              <a:rPr lang="en-US" altLang="zh-CN" sz="3200" b="0" strike="noStrike" spc="-1" dirty="0">
                <a:solidFill>
                  <a:srgbClr val="000000"/>
                </a:solidFill>
                <a:latin typeface="Trebuchet MS"/>
              </a:rPr>
              <a:t>API </a:t>
            </a:r>
            <a:r>
              <a:rPr lang="zh-CN" altLang="en-US" sz="3200" b="0" strike="noStrike" spc="-1" dirty="0">
                <a:solidFill>
                  <a:srgbClr val="000000"/>
                </a:solidFill>
                <a:latin typeface="Trebuchet MS"/>
              </a:rPr>
              <a:t>调用时间进行数值纪录</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err="1">
                <a:solidFill>
                  <a:srgbClr val="000000"/>
                </a:solidFill>
                <a:latin typeface="Trebuchet MS"/>
              </a:rPr>
              <a:t>Paraver</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的主窗口中选择一个时间线，然后点击</a:t>
            </a:r>
            <a:r>
              <a:rPr lang="en-US" sz="2800" b="0" strike="noStrike" spc="-1" dirty="0">
                <a:solidFill>
                  <a:srgbClr val="000000"/>
                </a:solidFill>
                <a:latin typeface="Trebuchet MS"/>
              </a:rPr>
              <a:t>  ‘New Histogram’ </a:t>
            </a:r>
            <a:r>
              <a:rPr lang="zh-CN" altLang="en-US" sz="2800" b="0" strike="noStrike" spc="-1" dirty="0">
                <a:solidFill>
                  <a:srgbClr val="000000"/>
                </a:solidFill>
                <a:latin typeface="Trebuchet MS"/>
              </a:rPr>
              <a:t>按钮并点击 </a:t>
            </a:r>
            <a:r>
              <a:rPr lang="en-US" altLang="zh-CN" sz="2800" b="0" strike="noStrike" spc="-1" dirty="0">
                <a:solidFill>
                  <a:srgbClr val="000000"/>
                </a:solidFill>
                <a:latin typeface="Trebuchet MS"/>
              </a:rPr>
              <a:t>OK</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这个软件很强大</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还可以读取你的 </a:t>
            </a:r>
            <a:r>
              <a:rPr lang="en-US" altLang="zh-CN" sz="3200" b="0" strike="noStrike" spc="-1" dirty="0">
                <a:solidFill>
                  <a:srgbClr val="000000"/>
                </a:solidFill>
                <a:latin typeface="Trebuchet MS"/>
              </a:rPr>
              <a:t>MPI</a:t>
            </a:r>
            <a:r>
              <a:rPr lang="zh-CN" altLang="en-US" sz="3200" b="0" strike="noStrike" spc="-1" dirty="0">
                <a:solidFill>
                  <a:srgbClr val="000000"/>
                </a:solidFill>
                <a:latin typeface="Trebuchet MS"/>
              </a:rPr>
              <a:t>通信（</a:t>
            </a:r>
            <a:r>
              <a:rPr lang="en-US" altLang="zh-CN" sz="3200" spc="-1" dirty="0">
                <a:solidFill>
                  <a:srgbClr val="000000"/>
                </a:solidFill>
                <a:latin typeface="Trebuchet MS"/>
              </a:rPr>
              <a:t> communications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利用数据进行计算 </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参考</a:t>
            </a:r>
            <a:r>
              <a:rPr lang="en-US" sz="3200" b="0" strike="noStrike" spc="-1" dirty="0">
                <a:solidFill>
                  <a:srgbClr val="000000"/>
                </a:solidFill>
                <a:latin typeface="Trebuchet MS"/>
              </a:rPr>
              <a:t> </a:t>
            </a:r>
            <a:r>
              <a:rPr lang="en-US" sz="3200" b="0" strike="noStrike" spc="-1" dirty="0" err="1">
                <a:solidFill>
                  <a:srgbClr val="000000"/>
                </a:solidFill>
                <a:latin typeface="Trebuchet MS"/>
              </a:rPr>
              <a:t>Paraver</a:t>
            </a:r>
            <a:r>
              <a:rPr lang="en-US" sz="3200" spc="-1" dirty="0">
                <a:solidFill>
                  <a:srgbClr val="000000"/>
                </a:solidFill>
                <a:latin typeface="Trebuchet MS"/>
              </a:rPr>
              <a:t> </a:t>
            </a:r>
            <a:r>
              <a:rPr lang="zh-CN" altLang="en-US" sz="3200" spc="-1" dirty="0">
                <a:solidFill>
                  <a:srgbClr val="000000"/>
                </a:solidFill>
                <a:latin typeface="Trebuchet MS"/>
              </a:rPr>
              <a:t>文档吧</a:t>
            </a:r>
            <a:endParaRPr lang="en-US" sz="3200" b="0" strike="noStrike" spc="-1" dirty="0">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平台专用分析器</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Platform specific profilers</a:t>
            </a:r>
            <a:endParaRPr lang="en-US" sz="2800" b="0" strike="noStrike" spc="-1" dirty="0">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程序的更多信息，可以通过使用硬件厂商提供的专用的分析工具来获得</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的分析可以通过 </a:t>
            </a:r>
            <a:r>
              <a:rPr lang="en-US" altLang="zh-CN" sz="3200" spc="-1" dirty="0">
                <a:solidFill>
                  <a:srgbClr val="000000"/>
                </a:solidFill>
                <a:latin typeface="Trebuchet MS"/>
              </a:rPr>
              <a:t>API </a:t>
            </a:r>
            <a:r>
              <a:rPr lang="zh-CN" altLang="en-US" sz="3200" spc="-1" dirty="0">
                <a:solidFill>
                  <a:srgbClr val="000000"/>
                </a:solidFill>
                <a:latin typeface="Trebuchet MS"/>
              </a:rPr>
              <a:t>自身用于特定分析的事件（</a:t>
            </a:r>
            <a:r>
              <a:rPr lang="en-US" altLang="zh-CN" sz="3200" spc="-1" dirty="0">
                <a:solidFill>
                  <a:srgbClr val="000000"/>
                </a:solidFill>
                <a:latin typeface="Trebuchet MS"/>
              </a:rPr>
              <a:t>Events</a:t>
            </a:r>
            <a:r>
              <a:rPr lang="zh-CN" altLang="en-US" sz="3200" spc="-1" dirty="0">
                <a:solidFill>
                  <a:srgbClr val="000000"/>
                </a:solidFill>
                <a:latin typeface="Trebuchet MS"/>
              </a:rPr>
              <a:t>）来分析命令队列和核函数调用的性能</a:t>
            </a:r>
            <a:endParaRPr lang="en-US" sz="3200" b="0" strike="noStrike" spc="-1" dirty="0">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NVIDIA Visual Profiler®</a:t>
            </a:r>
            <a:endParaRPr lang="en-US" sz="4400" b="0" strike="noStrike" spc="-1" dirty="0">
              <a:latin typeface="Arial"/>
            </a:endParaRPr>
          </a:p>
        </p:txBody>
      </p:sp>
      <p:graphicFrame>
        <p:nvGraphicFramePr>
          <p:cNvPr id="1935" name="Table 2"/>
          <p:cNvGraphicFramePr/>
          <p:nvPr>
            <p:extLst>
              <p:ext uri="{D42A27DB-BD31-4B8C-83A1-F6EECF244321}">
                <p14:modId xmlns:p14="http://schemas.microsoft.com/office/powerpoint/2010/main" val="3051485345"/>
              </p:ext>
            </p:extLst>
          </p:nvPr>
        </p:nvGraphicFramePr>
        <p:xfrm>
          <a:off x="107640" y="1484640"/>
          <a:ext cx="8928720" cy="2526792"/>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zh-CN" altLang="en-US" sz="2480" b="0" strike="noStrike" spc="-1" dirty="0">
                          <a:solidFill>
                            <a:srgbClr val="000000"/>
                          </a:solidFill>
                          <a:latin typeface="Trebuchet MS"/>
                        </a:rPr>
                        <a:t>这个软件提供的信息包括</a:t>
                      </a:r>
                      <a:r>
                        <a:rPr lang="en-US" sz="2480" b="0" strike="noStrike" spc="-1" dirty="0">
                          <a:solidFill>
                            <a:srgbClr val="000000"/>
                          </a:solidFill>
                          <a:latin typeface="Trebuchet MS"/>
                        </a:rPr>
                        <a:t>:</a:t>
                      </a:r>
                      <a:endParaRPr lang="en-US" sz="248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设备占用率 </a:t>
                      </a:r>
                      <a:r>
                        <a:rPr lang="en-US" sz="2400" b="0" strike="noStrike" spc="-1" dirty="0">
                          <a:solidFill>
                            <a:srgbClr val="000000"/>
                          </a:solidFill>
                          <a:latin typeface="Trebuchet MS"/>
                        </a:rPr>
                        <a:t>Device occupancy</a:t>
                      </a:r>
                      <a:endParaRPr lang="en-US" sz="24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内存带宽 </a:t>
                      </a:r>
                      <a:r>
                        <a:rPr lang="en-US" sz="2400" b="0" strike="noStrike" spc="-1" dirty="0">
                          <a:solidFill>
                            <a:srgbClr val="000000"/>
                          </a:solidFill>
                          <a:latin typeface="Trebuchet MS"/>
                        </a:rPr>
                        <a:t>Memory bandwidth(</a:t>
                      </a:r>
                      <a:r>
                        <a:rPr lang="zh-CN" altLang="en-US" sz="2400" b="0" strike="noStrike" spc="-1" dirty="0">
                          <a:solidFill>
                            <a:srgbClr val="000000"/>
                          </a:solidFill>
                          <a:latin typeface="Trebuchet MS"/>
                        </a:rPr>
                        <a:t>宿主与设备之间</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21"/>
                        </a:spcBef>
                      </a:pPr>
                      <a:endParaRPr lang="en-US" sz="2400" b="0" strike="noStrike" spc="-1" dirty="0">
                        <a:latin typeface="Arial"/>
                      </a:endParaRPr>
                    </a:p>
                  </a:txBody>
                  <a:tcPr>
                    <a:noFill/>
                  </a:tcPr>
                </a:tc>
                <a:tc>
                  <a:txBody>
                    <a:bodyPr/>
                    <a:lstStyle/>
                    <a:p>
                      <a:pPr>
                        <a:lnSpc>
                          <a:spcPct val="100000"/>
                        </a:lnSpc>
                        <a:spcBef>
                          <a:spcPts val="621"/>
                        </a:spcBef>
                      </a:pPr>
                      <a:endParaRPr lang="en-US" sz="1800" b="0" strike="noStrike" spc="-1" dirty="0">
                        <a:latin typeface="Arial"/>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寄存器使用数量</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核函数执行和内存复制的时间线</a:t>
                      </a:r>
                      <a:endParaRPr lang="en-US" altLang="zh-CN" sz="2400" b="0" strike="noStrike" spc="-1" dirty="0">
                        <a:solidFill>
                          <a:srgbClr val="000000"/>
                        </a:solidFill>
                        <a:latin typeface="Trebuchet MS"/>
                      </a:endParaRPr>
                    </a:p>
                    <a:p>
                      <a:pPr marL="343080" indent="-342360">
                        <a:lnSpc>
                          <a:spcPct val="100000"/>
                        </a:lnSpc>
                        <a:spcBef>
                          <a:spcPts val="621"/>
                        </a:spcBef>
                        <a:buClr>
                          <a:srgbClr val="000000"/>
                        </a:buClr>
                        <a:buFont typeface="Arial"/>
                        <a:buChar char="•"/>
                      </a:pPr>
                      <a:r>
                        <a:rPr lang="zh-CN" altLang="en-US" sz="2400" b="0" strike="noStrike" spc="-1" dirty="0">
                          <a:solidFill>
                            <a:srgbClr val="000000"/>
                          </a:solidFill>
                          <a:latin typeface="Trebuchet MS"/>
                        </a:rPr>
                        <a:t>等等</a:t>
                      </a:r>
                      <a:endParaRPr lang="en-US" sz="2400" b="0" strike="noStrike" spc="-1" dirty="0">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107640" y="402984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开始一个新的对话（</a:t>
            </a:r>
            <a:r>
              <a:rPr lang="en-US" altLang="zh-CN" sz="2000" b="0" strike="noStrike" spc="-1" dirty="0">
                <a:solidFill>
                  <a:srgbClr val="000000"/>
                </a:solidFill>
                <a:latin typeface="Trebuchet MS"/>
                <a:ea typeface="DejaVu Sans"/>
              </a:rPr>
              <a:t>session</a:t>
            </a:r>
            <a:r>
              <a:rPr lang="zh-CN" altLang="en-US" sz="2000" b="0" strike="noStrike" spc="-1" dirty="0">
                <a:solidFill>
                  <a:srgbClr val="000000"/>
                </a:solidFill>
                <a:latin typeface="Trebuchet MS"/>
                <a:ea typeface="DejaVu Sans"/>
              </a:rPr>
              <a:t>）</a:t>
            </a:r>
            <a:r>
              <a:rPr lang="en-US" sz="2000" b="0" strike="noStrike" spc="-1" dirty="0">
                <a:solidFill>
                  <a:srgbClr val="000000"/>
                </a:solidFill>
                <a:latin typeface="Trebuchet MS"/>
                <a:ea typeface="DejaVu Sans"/>
              </a:rPr>
              <a:t>:</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b="0" strike="noStrike" spc="-1" dirty="0">
                <a:solidFill>
                  <a:srgbClr val="000000"/>
                </a:solidFill>
                <a:latin typeface="Trebuchet MS"/>
                <a:ea typeface="DejaVu Sans"/>
              </a:rPr>
              <a:t>跟随向导，在文件选择的时候选择你编译好的二进制文件（不需要任何的代码修改或者编译调整）</a:t>
            </a:r>
            <a:r>
              <a:rPr lang="zh-CN" altLang="en-US" sz="2000" spc="-1" dirty="0">
                <a:solidFill>
                  <a:srgbClr val="000000"/>
                </a:solidFill>
                <a:latin typeface="Trebuchet MS"/>
                <a:ea typeface="DejaVu Sans"/>
              </a:rPr>
              <a:t>，其他选项都留作默认设置即可。</a:t>
            </a:r>
            <a:endParaRPr lang="en-US" sz="2000" b="0" strike="noStrike" spc="-1" dirty="0">
              <a:latin typeface="Arial"/>
            </a:endParaRPr>
          </a:p>
          <a:p>
            <a:pPr marL="343080" indent="-342360">
              <a:lnSpc>
                <a:spcPct val="100000"/>
              </a:lnSpc>
              <a:spcBef>
                <a:spcPts val="400"/>
              </a:spcBef>
              <a:buClr>
                <a:srgbClr val="000000"/>
              </a:buClr>
              <a:buFont typeface="Arial"/>
              <a:buChar char="•"/>
            </a:pPr>
            <a:r>
              <a:rPr lang="zh-CN" altLang="en-US" sz="2000" spc="-1" dirty="0">
                <a:solidFill>
                  <a:srgbClr val="000000"/>
                </a:solidFill>
                <a:latin typeface="Trebuchet MS"/>
                <a:ea typeface="DejaVu Sans"/>
              </a:rPr>
              <a:t>然后程序就会运行，测试结果就会显示出来了。</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使用 </a:t>
            </a:r>
            <a:r>
              <a:rPr lang="en-US" sz="4400" b="0" strike="noStrike" spc="-1" dirty="0" err="1">
                <a:solidFill>
                  <a:srgbClr val="000000"/>
                </a:solidFill>
                <a:latin typeface="Trebuchet MS"/>
              </a:rPr>
              <a:t>nvvp</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进行分析</a:t>
            </a:r>
            <a:endParaRPr lang="en-US" sz="4400" b="0" strike="noStrike" spc="-1" dirty="0">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时间线告诉的是在程序执行的过程中发生了什么</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关于优化的一些内容在 </a:t>
            </a:r>
            <a:r>
              <a:rPr lang="en-US" altLang="zh-CN" sz="3200" b="0" strike="noStrike" spc="-1" dirty="0">
                <a:solidFill>
                  <a:srgbClr val="000000"/>
                </a:solidFill>
                <a:latin typeface="Trebuchet MS"/>
              </a:rPr>
              <a:t>Analysis </a:t>
            </a:r>
            <a:r>
              <a:rPr lang="zh-CN" altLang="en-US" sz="3200" b="0" strike="noStrike" spc="-1" dirty="0">
                <a:solidFill>
                  <a:srgbClr val="000000"/>
                </a:solidFill>
                <a:latin typeface="Trebuchet MS"/>
              </a:rPr>
              <a:t>选项卡中显示</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4F81BD"/>
                </a:solidFill>
                <a:latin typeface="Trebuchet MS"/>
                <a:ea typeface="DejaVu Sans"/>
              </a:rPr>
              <a:t>核函数</a:t>
            </a:r>
            <a:endParaRPr lang="en-US" altLang="zh-CN" sz="2000" b="0" strike="noStrike" spc="-1" dirty="0">
              <a:solidFill>
                <a:srgbClr val="4F81BD"/>
              </a:solidFill>
              <a:latin typeface="Trebuchet MS"/>
              <a:ea typeface="DejaVu Sans"/>
            </a:endParaRPr>
          </a:p>
          <a:p>
            <a:pPr>
              <a:lnSpc>
                <a:spcPct val="100000"/>
              </a:lnSpc>
            </a:pPr>
            <a:r>
              <a:rPr lang="en-US" sz="2000" b="0" strike="noStrike" spc="-1" dirty="0">
                <a:solidFill>
                  <a:srgbClr val="4F81BD"/>
                </a:solidFill>
                <a:latin typeface="Trebuchet MS"/>
                <a:ea typeface="DejaVu Sans"/>
              </a:rPr>
              <a:t>Kernels</a:t>
            </a:r>
            <a:endParaRPr lang="en-US" sz="2000" b="0" strike="noStrike" spc="-1" dirty="0">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4F81BD"/>
                </a:solidFill>
                <a:latin typeface="Trebuchet MS"/>
                <a:ea typeface="DejaVu Sans"/>
              </a:rPr>
              <a:t>核函数的每次调用都被表示为一个小盒子</a:t>
            </a:r>
            <a:endParaRPr lang="en-US" sz="2000" b="0" strike="noStrike" spc="-1" dirty="0">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使用 </a:t>
            </a:r>
            <a:r>
              <a:rPr lang="en-US" altLang="zh-CN" sz="4400" spc="-1" dirty="0" err="1">
                <a:solidFill>
                  <a:srgbClr val="000000"/>
                </a:solidFill>
                <a:latin typeface="Trebuchet MS"/>
              </a:rPr>
              <a:t>nvvp</a:t>
            </a:r>
            <a:r>
              <a:rPr lang="en-US" altLang="zh-CN" sz="4400" spc="-1" dirty="0">
                <a:solidFill>
                  <a:srgbClr val="000000"/>
                </a:solidFill>
                <a:latin typeface="Trebuchet MS"/>
              </a:rPr>
              <a:t> </a:t>
            </a:r>
            <a:r>
              <a:rPr lang="zh-CN" altLang="en-US" sz="4400" spc="-1" dirty="0">
                <a:solidFill>
                  <a:srgbClr val="000000"/>
                </a:solidFill>
                <a:latin typeface="Trebuchet MS"/>
              </a:rPr>
              <a:t>进行分析</a:t>
            </a:r>
            <a:endParaRPr lang="en-US" altLang="zh-CN" sz="4400" spc="-1" dirty="0"/>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Details </a:t>
            </a:r>
            <a:r>
              <a:rPr lang="zh-CN" altLang="en-US" sz="3200" b="0" strike="noStrike" spc="-1" dirty="0">
                <a:solidFill>
                  <a:srgbClr val="000000"/>
                </a:solidFill>
                <a:latin typeface="Trebuchet MS"/>
              </a:rPr>
              <a:t>选项卡显示的是每个核调用以及内存复制的信息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使用的寄存器数量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工作组规模</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内存吞吐量（</a:t>
            </a:r>
            <a:r>
              <a:rPr lang="en-US" altLang="zh-CN" sz="2800" spc="-1" dirty="0">
                <a:solidFill>
                  <a:srgbClr val="000000"/>
                </a:solidFill>
                <a:latin typeface="Trebuchet MS"/>
              </a:rPr>
              <a:t> memory throughput </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内存传输量（</a:t>
            </a:r>
            <a:r>
              <a:rPr lang="en-US" altLang="zh-CN" sz="2800" spc="-1" dirty="0">
                <a:solidFill>
                  <a:srgbClr val="000000"/>
                </a:solidFill>
                <a:latin typeface="Trebuchet MS"/>
              </a:rPr>
              <a:t>amount of memory transferred</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不会有</a:t>
            </a:r>
            <a:r>
              <a:rPr lang="zh-CN" altLang="en-US" sz="3200" spc="-1" dirty="0">
                <a:solidFill>
                  <a:srgbClr val="000000"/>
                </a:solidFill>
                <a:latin typeface="Trebuchet MS"/>
              </a:rPr>
              <a:t>相关信息特别提示核函数运行速度慢的部分，但可视化的图像会提供一些线索让我们去寻找这样的部位</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学习的最好方法：自己动手拿一个程序来试试</a:t>
            </a:r>
            <a:endParaRPr lang="en-US" sz="3200" b="0" strike="noStrike" spc="-1" dirty="0">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从命令行进行分析</a:t>
            </a:r>
            <a:endParaRPr lang="en-US" sz="4400" b="0" strike="noStrike" spc="-1" dirty="0">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dirty="0">
                <a:solidFill>
                  <a:srgbClr val="000000"/>
                </a:solidFill>
                <a:latin typeface="Trebuchet MS"/>
              </a:rPr>
              <a:t>NVIDIA® </a:t>
            </a:r>
            <a:r>
              <a:rPr lang="zh-CN" altLang="en-US" sz="3200" b="0" strike="noStrike" spc="-1" dirty="0">
                <a:solidFill>
                  <a:srgbClr val="000000"/>
                </a:solidFill>
                <a:latin typeface="Trebuchet MS"/>
              </a:rPr>
              <a:t>还提供了 </a:t>
            </a:r>
            <a:r>
              <a:rPr lang="en-US" sz="3200" b="0" strike="noStrike" spc="-1" dirty="0" err="1">
                <a:solidFill>
                  <a:srgbClr val="9BBB59"/>
                </a:solidFill>
                <a:latin typeface="Letter Gothic Std"/>
              </a:rPr>
              <a:t>nvprof</a:t>
            </a:r>
            <a:r>
              <a:rPr lang="en-US" sz="3200" b="0" strike="noStrike" spc="-1" dirty="0">
                <a:solidFill>
                  <a:srgbClr val="9BBB59"/>
                </a:solidFill>
                <a:latin typeface="Trebuchet MS"/>
              </a:rPr>
              <a:t> </a:t>
            </a:r>
            <a:r>
              <a:rPr lang="zh-CN" altLang="en-US" sz="3200" b="0" strike="noStrike" spc="-1" dirty="0">
                <a:solidFill>
                  <a:srgbClr val="000000"/>
                </a:solidFill>
                <a:latin typeface="Trebuchet MS"/>
              </a:rPr>
              <a:t>以及</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命令行分析工具 </a:t>
            </a:r>
            <a:r>
              <a:rPr lang="en-US" sz="3200" b="0" strike="noStrike" spc="-1" dirty="0">
                <a:solidFill>
                  <a:srgbClr val="000000"/>
                </a:solidFill>
                <a:latin typeface="Trebuchet MS"/>
              </a:rPr>
              <a:t>Command Line Profiler’</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en-US" sz="3200" b="0" strike="noStrike" spc="-1" dirty="0" err="1">
                <a:solidFill>
                  <a:srgbClr val="000000"/>
                </a:solidFill>
                <a:latin typeface="Trebuchet MS"/>
              </a:rPr>
              <a:t>nvprof</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自 </a:t>
            </a:r>
            <a:r>
              <a:rPr lang="en-US" sz="3200" b="0" strike="noStrike" spc="-1" dirty="0">
                <a:solidFill>
                  <a:srgbClr val="000000"/>
                </a:solidFill>
                <a:latin typeface="Trebuchet MS"/>
              </a:rPr>
              <a:t>CUDA™ 5.0 </a:t>
            </a:r>
            <a:r>
              <a:rPr lang="zh-CN" altLang="en-US" sz="3200" b="0" strike="noStrike" spc="-1" dirty="0">
                <a:solidFill>
                  <a:srgbClr val="000000"/>
                </a:solidFill>
                <a:latin typeface="Trebuchet MS"/>
              </a:rPr>
              <a:t>以后的版本都提供支持，不过目前对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的分析还缺乏驱动支持</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传统的命令行分析器 </a:t>
            </a:r>
            <a:r>
              <a:rPr lang="en-US" sz="3200" b="0" strike="noStrike" spc="-1" dirty="0">
                <a:solidFill>
                  <a:srgbClr val="000000"/>
                </a:solidFill>
                <a:latin typeface="Trebuchet MS"/>
              </a:rPr>
              <a:t>command-line </a:t>
            </a:r>
            <a:r>
              <a:rPr lang="zh-CN" altLang="en-US" sz="3200" b="0" strike="noStrike" spc="-1" dirty="0">
                <a:solidFill>
                  <a:srgbClr val="000000"/>
                </a:solidFill>
                <a:latin typeface="Trebuchet MS"/>
              </a:rPr>
              <a:t>可以使用环境变量来调用</a:t>
            </a:r>
            <a:r>
              <a:rPr lang="en-US" sz="3200" b="0" strike="noStrike" spc="-1" dirty="0">
                <a:solidFill>
                  <a:srgbClr val="000000"/>
                </a:solidFill>
                <a:latin typeface="Trebuchet MS"/>
              </a:rPr>
              <a: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COMPUTE_PROFILE=1</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COMPUTE_PROFILE_LOG=&lt;output file&gt;</a:t>
            </a:r>
            <a:endParaRPr lang="en-US" sz="3200" b="0" strike="noStrike" spc="-1" dirty="0">
              <a:latin typeface="Arial"/>
            </a:endParaRPr>
          </a:p>
          <a:p>
            <a:pPr>
              <a:lnSpc>
                <a:spcPct val="120000"/>
              </a:lnSpc>
              <a:spcBef>
                <a:spcPts val="641"/>
              </a:spcBef>
            </a:pPr>
            <a:r>
              <a:rPr lang="en-US" sz="3200" b="0" strike="noStrike" spc="-1" dirty="0">
                <a:solidFill>
                  <a:srgbClr val="000000"/>
                </a:solidFill>
                <a:latin typeface="Courier New Bold"/>
              </a:rPr>
              <a:t>        $ export COMPUTE_PROFILE_CONFIG=&lt;config file&gt;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配置文件控制着收集的时间</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运行</a:t>
            </a:r>
            <a:r>
              <a:rPr lang="en-US" sz="3200" b="0" strike="noStrike" spc="-1" dirty="0">
                <a:solidFill>
                  <a:srgbClr val="000000"/>
                </a:solidFill>
                <a:latin typeface="Trebuchet MS"/>
              </a:rPr>
              <a:t>n </a:t>
            </a:r>
            <a:r>
              <a:rPr lang="en-US" sz="3200" b="0" strike="noStrike" spc="-1" dirty="0" err="1">
                <a:solidFill>
                  <a:srgbClr val="1F497D"/>
                </a:solidFill>
                <a:latin typeface="Courier New Bold"/>
              </a:rPr>
              <a:t>nvprof</a:t>
            </a:r>
            <a:r>
              <a:rPr lang="en-US" sz="3200" b="0" strike="noStrike" spc="-1" dirty="0">
                <a:solidFill>
                  <a:srgbClr val="1F497D"/>
                </a:solidFill>
                <a:latin typeface="Courier New Bold"/>
              </a:rPr>
              <a:t> --query-events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查看详细列表</a:t>
            </a:r>
            <a:r>
              <a:rPr lang="en-US" sz="3200" b="0" strike="noStrike" spc="-1" dirty="0">
                <a:solidFill>
                  <a:srgbClr val="000000"/>
                </a:solidFill>
                <a:latin typeface="Trebuchet MS"/>
              </a:rPr>
              <a:t>t)</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运行你的程序来收集事件信息，然后使用编辑器就可以查看分析结果</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设置 </a:t>
            </a:r>
            <a:r>
              <a:rPr lang="en-US" sz="3200" b="0" strike="noStrike" spc="-1" dirty="0">
                <a:solidFill>
                  <a:srgbClr val="000000"/>
                </a:solidFill>
                <a:latin typeface="Trebuchet MS"/>
              </a:rPr>
              <a:t>(</a:t>
            </a:r>
            <a:r>
              <a:rPr lang="en-US" sz="3200" b="0" strike="noStrike" spc="-1" dirty="0">
                <a:solidFill>
                  <a:srgbClr val="000000"/>
                </a:solidFill>
                <a:latin typeface="Courier New Bold"/>
              </a:rPr>
              <a:t>COMPUTE_PROFILE_CSV=1</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还可以使得输出结果保存成 </a:t>
            </a:r>
            <a:r>
              <a:rPr lang="en-US" altLang="zh-CN" sz="3200" b="0" strike="noStrike" spc="-1" dirty="0">
                <a:solidFill>
                  <a:srgbClr val="000000"/>
                </a:solidFill>
                <a:latin typeface="Trebuchet MS"/>
              </a:rPr>
              <a:t>CSV </a:t>
            </a:r>
            <a:r>
              <a:rPr lang="zh-CN" altLang="en-US" sz="3200" b="0" strike="noStrike" spc="-1" dirty="0">
                <a:solidFill>
                  <a:srgbClr val="000000"/>
                </a:solidFill>
                <a:latin typeface="Trebuchet MS"/>
              </a:rPr>
              <a:t>格式，然后可以使用表格工具查看，或者也可以导入到</a:t>
            </a:r>
            <a:r>
              <a:rPr lang="en-US" sz="3200" b="0" strike="noStrike" spc="-1" dirty="0">
                <a:solidFill>
                  <a:srgbClr val="000000"/>
                </a:solidFill>
                <a:latin typeface="Trebuchet MS"/>
              </a:rPr>
              <a:t> </a:t>
            </a:r>
            <a:r>
              <a:rPr lang="en-US" sz="3200" b="0" strike="noStrike" spc="-1" dirty="0" err="1">
                <a:solidFill>
                  <a:srgbClr val="000000"/>
                </a:solidFill>
                <a:latin typeface="Trebuchet MS"/>
              </a:rPr>
              <a:t>nvvp</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当中查看（支持的程度有限）</a:t>
            </a:r>
            <a:endParaRPr lang="en-US" sz="3200" b="0" strike="noStrike" spc="-1" dirty="0">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zh-CN" altLang="en-US" sz="3200" b="0" strike="noStrike" spc="-1" dirty="0">
                <a:solidFill>
                  <a:srgbClr val="000000"/>
                </a:solidFill>
                <a:latin typeface="Trebuchet MS"/>
              </a:rPr>
              <a:t>提供的一个图形化分析器和调试器，针对</a:t>
            </a:r>
            <a:r>
              <a:rPr lang="en-US" sz="3200" b="0" strike="noStrike" spc="-1" dirty="0">
                <a:solidFill>
                  <a:srgbClr val="000000"/>
                </a:solidFill>
                <a:latin typeface="Trebuchet MS"/>
              </a:rPr>
              <a:t> AMD Radeon™ </a:t>
            </a:r>
            <a:r>
              <a:rPr lang="en-US" altLang="zh-CN" sz="3200" b="0" strike="noStrike" spc="-1" dirty="0">
                <a:solidFill>
                  <a:srgbClr val="000000"/>
                </a:solidFill>
                <a:latin typeface="Trebuchet MS"/>
              </a:rPr>
              <a:t>GPU</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可以提供下列相关信息</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和核函数（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）运行计时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内存转移信息（</a:t>
            </a:r>
            <a:r>
              <a:rPr lang="en-US" altLang="zh-CN" sz="2800" spc="-1" dirty="0">
                <a:solidFill>
                  <a:srgbClr val="000000"/>
                </a:solidFill>
                <a:latin typeface="Trebuchet MS"/>
              </a:rPr>
              <a:t> Memory transfer information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寄存器的使用（</a:t>
            </a:r>
            <a:r>
              <a:rPr lang="en-US" altLang="zh-CN" sz="2800" spc="-1" dirty="0">
                <a:solidFill>
                  <a:srgbClr val="000000"/>
                </a:solidFill>
                <a:latin typeface="Trebuchet MS"/>
              </a:rPr>
              <a:t> Register use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局部内存的使用（</a:t>
            </a:r>
            <a:r>
              <a:rPr lang="en-US" altLang="zh-CN" sz="2800" spc="-1" dirty="0">
                <a:solidFill>
                  <a:srgbClr val="000000"/>
                </a:solidFill>
                <a:latin typeface="Trebuchet MS"/>
              </a:rPr>
              <a:t>Local memory use</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的使用</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对限制性能的因素的提示</a:t>
            </a:r>
            <a:endParaRPr lang="en-US" sz="2800" b="0" strike="noStrike" spc="-1" dirty="0">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创建一个新项目，插入二进制文件</a:t>
            </a:r>
            <a:endParaRPr lang="en-US" altLang="zh-CN" sz="3200" b="0" strike="noStrike" spc="-1" dirty="0">
              <a:solidFill>
                <a:srgbClr val="000000"/>
              </a:solidFill>
              <a:latin typeface="Trebuchet MS"/>
            </a:endParaRPr>
          </a:p>
          <a:p>
            <a:pPr marL="720">
              <a:lnSpc>
                <a:spcPct val="100000"/>
              </a:lnSpc>
              <a:spcBef>
                <a:spcPts val="641"/>
              </a:spcBef>
              <a:buClr>
                <a:srgbClr val="000000"/>
              </a:buClr>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点击 </a:t>
            </a:r>
            <a:r>
              <a:rPr lang="en-US" sz="3200" b="0" strike="noStrike" spc="-1" dirty="0">
                <a:solidFill>
                  <a:srgbClr val="000000"/>
                </a:solidFill>
                <a:latin typeface="Trebuchet MS"/>
              </a:rPr>
              <a:t>Profiling </a:t>
            </a:r>
            <a:r>
              <a:rPr lang="zh-CN" altLang="en-US" sz="3200" b="0" strike="noStrike" spc="-1" dirty="0">
                <a:solidFill>
                  <a:srgbClr val="000000"/>
                </a:solidFill>
                <a:latin typeface="Trebuchet MS"/>
              </a:rPr>
              <a:t>按钮然后点击绿色箭头来运行你的程序</a:t>
            </a:r>
            <a:endParaRPr lang="en-US" sz="3200" b="0" strike="noStrike" spc="-1" dirty="0">
              <a:solidFill>
                <a:srgbClr val="000000"/>
              </a:solidFill>
              <a:latin typeface="Trebuchet MS"/>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选择不同轨迹来跟踪相关信息</a:t>
            </a:r>
            <a:endParaRPr lang="en-US" sz="3200" b="0" strike="noStrike" spc="-1" dirty="0">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性能计数器</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关于核函数的信息，包括工作组规模，寄存器等等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查看核函数指令代码（</a:t>
            </a:r>
            <a:r>
              <a:rPr lang="en-US" altLang="zh-CN" sz="2800" spc="-1" dirty="0">
                <a:solidFill>
                  <a:srgbClr val="000000"/>
                </a:solidFill>
                <a:latin typeface="Trebuchet MS"/>
              </a:rPr>
              <a:t> kernel instruction code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左侧列中点击核函数名称</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查看相关图表和提示</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点击</a:t>
            </a:r>
            <a:r>
              <a:rPr lang="zh-CN" altLang="en-US" sz="2400" spc="-1" dirty="0">
                <a:solidFill>
                  <a:srgbClr val="000000"/>
                </a:solidFill>
                <a:latin typeface="Trebuchet MS"/>
              </a:rPr>
              <a:t>占用率结果（</a:t>
            </a:r>
            <a:r>
              <a:rPr lang="en-US" altLang="zh-CN" sz="2400" spc="-1" dirty="0">
                <a:solidFill>
                  <a:srgbClr val="000000"/>
                </a:solidFill>
                <a:latin typeface="Trebuchet MS"/>
              </a:rPr>
              <a:t> Occupancy result </a:t>
            </a:r>
            <a:r>
              <a:rPr lang="zh-CN" altLang="en-US" sz="2400" spc="-1" dirty="0">
                <a:solidFill>
                  <a:srgbClr val="000000"/>
                </a:solidFill>
                <a:latin typeface="Trebuchet MS"/>
              </a:rPr>
              <a:t>）</a:t>
            </a:r>
            <a:endParaRPr lang="en-US" sz="2400" b="0" strike="noStrike" spc="-1" dirty="0">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GPU: </a:t>
            </a:r>
            <a:r>
              <a:rPr lang="zh-CN" altLang="en-US" sz="3200" b="0" strike="noStrike" spc="-1" dirty="0">
                <a:solidFill>
                  <a:srgbClr val="000000"/>
                </a:solidFill>
                <a:latin typeface="Trebuchet MS"/>
              </a:rPr>
              <a:t>应用追踪</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查看 </a:t>
            </a:r>
            <a:r>
              <a:rPr lang="en-US" altLang="zh-CN" sz="2800" b="0" strike="noStrike" spc="-1" dirty="0">
                <a:solidFill>
                  <a:srgbClr val="000000"/>
                </a:solidFill>
                <a:latin typeface="Trebuchet MS"/>
              </a:rPr>
              <a:t>API</a:t>
            </a:r>
            <a:r>
              <a:rPr lang="zh-CN" altLang="en-US" sz="2800" spc="-1" dirty="0">
                <a:solidFill>
                  <a:srgbClr val="000000"/>
                </a:solidFill>
                <a:latin typeface="Trebuchet MS"/>
              </a:rPr>
              <a:t> 调用的时间追踪</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内存移动的时间追踪</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核函数执行（</a:t>
            </a:r>
            <a:r>
              <a:rPr lang="en-US" altLang="zh-CN" sz="2800" spc="-1" dirty="0">
                <a:solidFill>
                  <a:srgbClr val="000000"/>
                </a:solidFill>
                <a:latin typeface="Trebuchet MS"/>
              </a:rPr>
              <a:t>kernel execution</a:t>
            </a:r>
            <a:r>
              <a:rPr lang="zh-CN" altLang="en-US" sz="2800" spc="-1" dirty="0">
                <a:solidFill>
                  <a:srgbClr val="000000"/>
                </a:solidFill>
                <a:latin typeface="Trebuchet MS"/>
              </a:rPr>
              <a:t>）的时间追踪</a:t>
            </a:r>
            <a:endParaRPr lang="en-US" sz="2800" b="0" strike="noStrike" spc="-1" dirty="0">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a:t>
            </a:r>
            <a:r>
              <a:rPr lang="zh-CN" altLang="en-US" sz="3600" b="0" strike="noStrike" spc="-1" dirty="0">
                <a:solidFill>
                  <a:srgbClr val="000000"/>
                </a:solidFill>
                <a:latin typeface="Trebuchet MS"/>
              </a:rPr>
              <a:t>分析 </a:t>
            </a:r>
            <a:r>
              <a:rPr lang="en-US" altLang="zh-CN" sz="3600" b="0" strike="noStrike" spc="-1" dirty="0">
                <a:solidFill>
                  <a:srgbClr val="000000"/>
                </a:solidFill>
                <a:latin typeface="Trebuchet MS"/>
              </a:rPr>
              <a:t>OpenCL </a:t>
            </a:r>
            <a:r>
              <a:rPr lang="zh-CN" altLang="en-US" sz="3600" b="0" strike="noStrike" spc="-1" dirty="0">
                <a:solidFill>
                  <a:srgbClr val="000000"/>
                </a:solidFill>
                <a:latin typeface="Trebuchet MS"/>
              </a:rPr>
              <a:t>程序</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试验一下本章提到的分析工具</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从你的</a:t>
            </a:r>
            <a:r>
              <a:rPr lang="en-US" altLang="zh-CN" sz="2800" b="0" strike="noStrike" spc="-1" dirty="0">
                <a:solidFill>
                  <a:srgbClr val="000000"/>
                </a:solidFill>
                <a:latin typeface="Trebuchet MS"/>
              </a:rPr>
              <a:t>OpenCL</a:t>
            </a:r>
            <a:r>
              <a:rPr lang="zh-CN" altLang="en-US" sz="2800" b="0" strike="noStrike" spc="-1" dirty="0">
                <a:solidFill>
                  <a:srgbClr val="000000"/>
                </a:solidFill>
                <a:latin typeface="Trebuchet MS"/>
              </a:rPr>
              <a:t>程序中选择一个作为分析对象，比如矩阵乘法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在分析工具中运行程序并且检查分析结果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修改程序，以某种方法改进性能，然后观察分析器中的对应变化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有时间的话还可以对其他程序重复上面的过程</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通过分析界面应该得到与实际情况基本相符的宿主代码的</a:t>
            </a:r>
            <a:r>
              <a:rPr lang="zh-CN" altLang="en-US" sz="2800" b="0" strike="noStrike" spc="-1">
                <a:solidFill>
                  <a:srgbClr val="000000"/>
                </a:solidFill>
                <a:latin typeface="Trebuchet MS"/>
              </a:rPr>
              <a:t>时间报告</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并行程序（</a:t>
            </a:r>
            <a:r>
              <a:rPr lang="en-US" altLang="zh-CN" sz="3200" b="0" strike="noStrike" spc="-1" dirty="0">
                <a:solidFill>
                  <a:srgbClr val="000000"/>
                </a:solidFill>
                <a:latin typeface="Trebuchet MS"/>
              </a:rPr>
              <a:t>parallel programs</a:t>
            </a:r>
            <a:r>
              <a:rPr lang="zh-CN" altLang="en-US" sz="3200" b="0" strike="noStrike" spc="-1" dirty="0">
                <a:solidFill>
                  <a:srgbClr val="000000"/>
                </a:solidFill>
                <a:latin typeface="Trebuchet MS"/>
              </a:rPr>
              <a:t>）调试起来是很有挑战性的</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好在有一些现成的工具可以帮忙</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首先，如果你运行的是 </a:t>
            </a:r>
            <a:r>
              <a:rPr lang="en-US" altLang="zh-CN" sz="3200" b="0" strike="noStrike" spc="-1" dirty="0">
                <a:solidFill>
                  <a:srgbClr val="000000"/>
                </a:solidFill>
                <a:latin typeface="Trebuchet MS"/>
              </a:rPr>
              <a:t>OpenCL 1.2 </a:t>
            </a:r>
            <a:r>
              <a:rPr lang="zh-CN" altLang="en-US" sz="3200" b="0" strike="noStrike" spc="-1" dirty="0">
                <a:solidFill>
                  <a:srgbClr val="000000"/>
                </a:solidFill>
                <a:latin typeface="Trebuchet MS"/>
              </a:rPr>
              <a:t>版本，你就可以从 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）中直接用 </a:t>
            </a:r>
            <a:r>
              <a:rPr lang="en-US" altLang="zh-CN" sz="3200" b="0" strike="noStrike" spc="-1" dirty="0" err="1">
                <a:solidFill>
                  <a:srgbClr val="000000"/>
                </a:solidFill>
                <a:latin typeface="Trebuchet MS"/>
              </a:rPr>
              <a:t>printf</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输出信息：</a:t>
            </a: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上面的代码中，每个工作项（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）就都会打印到 </a:t>
            </a:r>
            <a:r>
              <a:rPr lang="en-US" altLang="zh-CN" sz="3200" b="0" strike="noStrike" spc="-1" dirty="0" err="1">
                <a:solidFill>
                  <a:srgbClr val="000000"/>
                </a:solidFill>
                <a:latin typeface="Trebuchet MS"/>
              </a:rPr>
              <a:t>stdout</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注意：在设备和输出中间存在某种缓存，但可以通过调用 </a:t>
            </a:r>
            <a:r>
              <a:rPr lang="en-US" altLang="zh-CN" sz="3200" spc="-1" dirty="0" err="1">
                <a:solidFill>
                  <a:srgbClr val="000000"/>
                </a:solidFill>
                <a:latin typeface="Trebuchet MS"/>
              </a:rPr>
              <a:t>clFinish</a:t>
            </a:r>
            <a:r>
              <a:rPr lang="en-US" altLang="zh-CN" sz="3200" spc="-1" dirty="0">
                <a:solidFill>
                  <a:srgbClr val="000000"/>
                </a:solidFill>
                <a:latin typeface="Trebuchet MS"/>
              </a:rPr>
              <a:t> </a:t>
            </a:r>
            <a:r>
              <a:rPr lang="zh-CN" altLang="en-US" sz="3200" spc="-1" dirty="0">
                <a:solidFill>
                  <a:srgbClr val="000000"/>
                </a:solidFill>
                <a:latin typeface="Trebuchet MS"/>
              </a:rPr>
              <a:t>来刷新缓存（或者使用其他类似函数）</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1.1</a:t>
            </a:r>
            <a:endParaRPr lang="en-US" sz="4400" b="0" strike="noStrike" spc="-1" dirty="0">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重要提示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）内部写数据到全局缓存（</a:t>
            </a:r>
            <a:r>
              <a:rPr lang="en-US" altLang="zh-CN" sz="2800" b="0" strike="noStrike" spc="-1" dirty="0">
                <a:solidFill>
                  <a:srgbClr val="000000"/>
                </a:solidFill>
                <a:latin typeface="Trebuchet MS"/>
              </a:rPr>
              <a:t>global buffer</a:t>
            </a:r>
            <a:r>
              <a:rPr lang="zh-CN" altLang="en-US" sz="2800" b="0" strike="noStrike" spc="-1" dirty="0">
                <a:solidFill>
                  <a:srgbClr val="000000"/>
                </a:solidFill>
                <a:latin typeface="Trebuchet MS"/>
              </a:rPr>
              <a:t>）</a:t>
            </a:r>
            <a:endParaRPr lang="en-US" sz="2800" b="0" strike="noStrike" spc="-1" dirty="0">
              <a:latin typeface="Arial"/>
            </a:endParaRPr>
          </a:p>
          <a:p>
            <a:pPr marL="914400">
              <a:lnSpc>
                <a:spcPct val="100000"/>
              </a:lnSpc>
              <a:spcBef>
                <a:spcPts val="479"/>
              </a:spcBef>
            </a:pPr>
            <a:r>
              <a:rPr lang="en-US" sz="2400" b="1" strike="noStrike" spc="-1" dirty="0">
                <a:solidFill>
                  <a:srgbClr val="F79646"/>
                </a:solidFill>
                <a:latin typeface="Courier New Bold"/>
              </a:rPr>
              <a:t>result[ </a:t>
            </a:r>
            <a:r>
              <a:rPr lang="en-US" sz="2400" b="1" strike="noStrike" spc="-1" dirty="0" err="1">
                <a:solidFill>
                  <a:srgbClr val="F79646"/>
                </a:solidFill>
                <a:latin typeface="Courier New Bold"/>
              </a:rPr>
              <a:t>get_global_id</a:t>
            </a:r>
            <a:r>
              <a:rPr lang="en-US" sz="2400" b="1" strike="noStrike" spc="-1" dirty="0">
                <a:solidFill>
                  <a:srgbClr val="F79646"/>
                </a:solidFill>
                <a:latin typeface="Courier New Bold"/>
              </a:rPr>
              <a:t>(0) ] = …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复制回宿主（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）中然后打印输出或者作为一个串行应用进行调试</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这个思路适用于任何的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设备和平台</a:t>
            </a:r>
            <a:endParaRPr lang="en-US" sz="3200" b="0" strike="noStrike" spc="-1" dirty="0">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 </a:t>
            </a:r>
            <a:r>
              <a:rPr lang="en-US" sz="4400" b="0" strike="noStrike" spc="-1" dirty="0">
                <a:solidFill>
                  <a:srgbClr val="000000"/>
                </a:solidFill>
                <a:latin typeface="Trebuchet MS"/>
              </a:rPr>
              <a:t>OpenCL – </a:t>
            </a:r>
            <a:r>
              <a:rPr lang="zh-CN" altLang="en-US" sz="4400" b="0" strike="noStrike" spc="-1" dirty="0">
                <a:solidFill>
                  <a:srgbClr val="000000"/>
                </a:solidFill>
                <a:latin typeface="Trebuchet MS"/>
              </a:rPr>
              <a:t>更多提示</a:t>
            </a:r>
            <a:endParaRPr lang="en-US" sz="4400" b="0" strike="noStrike" spc="-1" dirty="0">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检查你的出错信息（</a:t>
            </a:r>
            <a:r>
              <a:rPr lang="en-US" altLang="zh-CN" sz="3200" b="1" strike="noStrike" spc="-1" dirty="0">
                <a:solidFill>
                  <a:srgbClr val="C0504D"/>
                </a:solidFill>
                <a:latin typeface="Trebuchet MS"/>
              </a:rPr>
              <a:t>error messages</a:t>
            </a:r>
            <a:r>
              <a:rPr lang="zh-CN" altLang="en-US" sz="3200" b="1" strike="noStrike" spc="-1" dirty="0">
                <a:solidFill>
                  <a:srgbClr val="C0504D"/>
                </a:solidFill>
                <a:latin typeface="Trebuchet MS"/>
              </a:rPr>
              <a:t>）</a:t>
            </a:r>
            <a:r>
              <a:rPr lang="en-US" sz="3200" b="1"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如果你在 </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里面启用了异常接收（</a:t>
            </a:r>
            <a:r>
              <a:rPr lang="en-US" altLang="zh-CN" sz="2800" b="0" strike="noStrike" spc="-1" dirty="0">
                <a:solidFill>
                  <a:srgbClr val="000000"/>
                </a:solidFill>
                <a:latin typeface="Trebuchet MS"/>
              </a:rPr>
              <a:t>Exceptions</a:t>
            </a:r>
            <a:r>
              <a:rPr lang="zh-CN" altLang="en-US" sz="2800" b="0" strike="noStrike" spc="-1" dirty="0">
                <a:solidFill>
                  <a:srgbClr val="000000"/>
                </a:solidFill>
                <a:latin typeface="Trebuchet MS"/>
              </a:rPr>
              <a:t>），一定要确保打印错误信息。</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不要忘了，根据指南中的 </a:t>
            </a:r>
            <a:r>
              <a:rPr lang="en-US" sz="3200" b="0" strike="noStrike" spc="-1" dirty="0" err="1">
                <a:solidFill>
                  <a:srgbClr val="000000"/>
                </a:solidFill>
                <a:latin typeface="Trebuchet MS"/>
              </a:rPr>
              <a:t>err_code.c</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来将错误信息打印成字符串而不是数值，或者检查设备上提供的包含路径内的 </a:t>
            </a:r>
            <a:r>
              <a:rPr lang="en-US" sz="3200" b="0" strike="noStrike" spc="-1" dirty="0" err="1">
                <a:solidFill>
                  <a:srgbClr val="000000"/>
                </a:solidFill>
                <a:latin typeface="Trebuchet MS"/>
              </a:rPr>
              <a:t>cl.h</a:t>
            </a:r>
            <a:r>
              <a:rPr lang="en-US" sz="3200" b="0" strike="noStrike" spc="-1" dirty="0">
                <a:solidFill>
                  <a:srgbClr val="000000"/>
                </a:solidFill>
                <a:latin typeface="Trebuchet MS"/>
              </a:rPr>
              <a:t> file </a:t>
            </a:r>
            <a:r>
              <a:rPr lang="zh-CN" altLang="en-US" sz="3200" b="0" strike="noStrike" spc="-1" dirty="0">
                <a:solidFill>
                  <a:srgbClr val="000000"/>
                </a:solidFill>
                <a:latin typeface="Trebuchet MS"/>
              </a:rPr>
              <a:t>来查看错误信息</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检查工作组规模（</a:t>
            </a:r>
            <a:r>
              <a:rPr lang="en-US" altLang="zh-CN" sz="3200" spc="-1" dirty="0">
                <a:solidFill>
                  <a:srgbClr val="000000"/>
                </a:solidFill>
                <a:latin typeface="Trebuchet MS"/>
              </a:rPr>
              <a:t> work-group sizes </a:t>
            </a:r>
            <a:r>
              <a:rPr lang="zh-CN" altLang="en-US" sz="3200" b="0" strike="noStrike" spc="-1" dirty="0">
                <a:solidFill>
                  <a:srgbClr val="000000"/>
                </a:solidFill>
                <a:latin typeface="Trebuchet MS"/>
              </a:rPr>
              <a:t>）以及索引（</a:t>
            </a:r>
            <a:r>
              <a:rPr lang="en-US" altLang="zh-CN" sz="3200" b="0" strike="noStrike" spc="-1" dirty="0">
                <a:solidFill>
                  <a:srgbClr val="000000"/>
                </a:solidFill>
                <a:latin typeface="Trebuchet MS"/>
              </a:rPr>
              <a:t>indexing</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也可以使用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来在</a:t>
            </a:r>
            <a:r>
              <a:rPr lang="en-US" sz="3200" b="0" strike="noStrike" spc="-1" dirty="0">
                <a:solidFill>
                  <a:srgbClr val="000000"/>
                </a:solidFill>
                <a:latin typeface="Trebuchet MS"/>
              </a:rPr>
              <a:t> CPU </a:t>
            </a:r>
            <a:r>
              <a:rPr lang="zh-CN" altLang="en-US" sz="3200" b="0" strike="noStrike" spc="-1" dirty="0">
                <a:solidFill>
                  <a:srgbClr val="000000"/>
                </a:solidFill>
                <a:latin typeface="Trebuchet MS"/>
              </a:rPr>
              <a:t>调试你的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这也有利于检验内存管理系统</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能够更精确地捕获非法的内存</a:t>
            </a:r>
            <a:r>
              <a:rPr lang="zh-CN" altLang="en-US" sz="2400" spc="-1" dirty="0">
                <a:solidFill>
                  <a:srgbClr val="000000"/>
                </a:solidFill>
                <a:latin typeface="Trebuchet MS"/>
              </a:rPr>
              <a:t>取消</a:t>
            </a:r>
            <a:r>
              <a:rPr lang="zh-CN" altLang="en-US" sz="2400" b="0" strike="noStrike" spc="-1" dirty="0">
                <a:solidFill>
                  <a:srgbClr val="000000"/>
                </a:solidFill>
                <a:latin typeface="Trebuchet MS"/>
              </a:rPr>
              <a:t>引用</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不过在不同的加速设备上可能有不同效果，所以 </a:t>
            </a:r>
            <a:r>
              <a:rPr lang="en-US" altLang="zh-CN" sz="2800" b="0" strike="noStrike" spc="-1" dirty="0">
                <a:solidFill>
                  <a:srgbClr val="000000"/>
                </a:solidFill>
                <a:latin typeface="Trebuchet MS"/>
              </a:rPr>
              <a:t>bug </a:t>
            </a:r>
            <a:r>
              <a:rPr lang="zh-CN" altLang="en-US" sz="2800" b="0" strike="noStrike" spc="-1" dirty="0">
                <a:solidFill>
                  <a:srgbClr val="000000"/>
                </a:solidFill>
                <a:latin typeface="Trebuchet MS"/>
              </a:rPr>
              <a:t>可能也有不同表现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为了调试的目的，编译你的 </a:t>
            </a:r>
            <a:r>
              <a:rPr lang="en-US" altLang="zh-CN" sz="3200" b="0" strike="noStrike" spc="-1" dirty="0">
                <a:solidFill>
                  <a:srgbClr val="000000"/>
                </a:solidFill>
                <a:latin typeface="Trebuchet MS"/>
              </a:rPr>
              <a:t>C</a:t>
            </a:r>
            <a:r>
              <a:rPr lang="zh-CN" altLang="en-US" sz="3200" spc="-1" dirty="0">
                <a:solidFill>
                  <a:srgbClr val="000000"/>
                </a:solidFill>
                <a:latin typeface="Trebuchet MS"/>
              </a:rPr>
              <a:t> 或者 </a:t>
            </a:r>
            <a:r>
              <a:rPr lang="en-US" altLang="zh-CN" sz="3200" spc="-1" dirty="0">
                <a:solidFill>
                  <a:srgbClr val="000000"/>
                </a:solidFill>
                <a:latin typeface="Trebuchet MS"/>
              </a:rPr>
              <a:t>C++ </a:t>
            </a:r>
            <a:r>
              <a:rPr lang="zh-CN" altLang="en-US" sz="3200" spc="-1" dirty="0">
                <a:solidFill>
                  <a:srgbClr val="000000"/>
                </a:solidFill>
                <a:latin typeface="Trebuchet MS"/>
              </a:rPr>
              <a:t>代码的时候添加上</a:t>
            </a:r>
            <a:r>
              <a:rPr lang="en-US" sz="3200" b="0" strike="noStrike" spc="-1" dirty="0">
                <a:solidFill>
                  <a:srgbClr val="000000"/>
                </a:solidFill>
                <a:latin typeface="Trebuchet MS"/>
              </a:rPr>
              <a:t> </a:t>
            </a:r>
            <a:r>
              <a:rPr lang="en-US" sz="3200" b="1" strike="noStrike" spc="-1" dirty="0">
                <a:solidFill>
                  <a:srgbClr val="F79646"/>
                </a:solidFill>
                <a:latin typeface="Courier New Bold"/>
              </a:rPr>
              <a:t>–g</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的标记（</a:t>
            </a:r>
            <a:r>
              <a:rPr lang="en-US" altLang="zh-CN" sz="3200" b="0" strike="noStrike" spc="-1" dirty="0">
                <a:solidFill>
                  <a:srgbClr val="000000"/>
                </a:solidFill>
                <a:latin typeface="Trebuchet MS"/>
              </a:rPr>
              <a:t>flag</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GDB</a:t>
            </a:r>
            <a:endParaRPr lang="en-US" sz="4400" b="0" strike="noStrike" spc="-1" dirty="0">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是否需要特定的平台指令取决于你使用的是 </a:t>
            </a:r>
            <a:r>
              <a:rPr lang="en-US" sz="3200" b="0" strike="noStrike" spc="-1" dirty="0">
                <a:solidFill>
                  <a:srgbClr val="000000"/>
                </a:solidFill>
                <a:latin typeface="Trebuchet MS"/>
              </a:rPr>
              <a:t>  AMD® </a:t>
            </a:r>
            <a:r>
              <a:rPr lang="zh-CN" altLang="en-US" sz="3200" spc="-1" dirty="0">
                <a:solidFill>
                  <a:srgbClr val="000000"/>
                </a:solidFill>
                <a:latin typeface="Trebuchet MS"/>
              </a:rPr>
              <a:t>还是</a:t>
            </a:r>
            <a:r>
              <a:rPr lang="en-US" sz="3200" b="0" strike="noStrike" spc="-1" dirty="0">
                <a:solidFill>
                  <a:srgbClr val="000000"/>
                </a:solidFill>
                <a:latin typeface="Trebuchet MS"/>
              </a:rPr>
              <a:t> Intel® </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平台</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一定程度上是由于 </a:t>
            </a:r>
            <a:r>
              <a:rPr lang="en-US" sz="2800" b="0" strike="noStrike" spc="-1" dirty="0">
                <a:solidFill>
                  <a:srgbClr val="000000"/>
                </a:solidFill>
                <a:latin typeface="Trebuchet MS"/>
              </a:rPr>
              <a:t>ICD (Installable Client Driver </a:t>
            </a:r>
            <a:r>
              <a:rPr lang="zh-CN" altLang="en-US" sz="2800" b="0" strike="noStrike" spc="-1" dirty="0">
                <a:solidFill>
                  <a:srgbClr val="000000"/>
                </a:solidFill>
                <a:latin typeface="Trebuchet MS"/>
              </a:rPr>
              <a:t>可安装客户端驱动程序</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确保要加载</a:t>
            </a:r>
            <a:r>
              <a:rPr lang="zh-CN" altLang="en-US" sz="2800" spc="-1" dirty="0">
                <a:solidFill>
                  <a:srgbClr val="000000"/>
                </a:solidFill>
                <a:latin typeface="Trebuchet MS"/>
              </a:rPr>
              <a:t>适用于选定平台的</a:t>
            </a:r>
            <a:r>
              <a:rPr lang="zh-CN" altLang="en-US" sz="2800" b="0" strike="noStrike" spc="-1" dirty="0">
                <a:solidFill>
                  <a:srgbClr val="000000"/>
                </a:solidFill>
                <a:latin typeface="Trebuchet MS"/>
              </a:rPr>
              <a:t>正确的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运行时环境（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不同的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实现 要求和接收的核函数（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a:t>
            </a:r>
            <a:r>
              <a:rPr lang="zh-CN" altLang="en-US" sz="2800" b="0" strike="noStrike" spc="-1" dirty="0">
                <a:solidFill>
                  <a:srgbClr val="000000"/>
                </a:solidFill>
                <a:latin typeface="Trebuchet MS"/>
              </a:rPr>
              <a:t>编译标识符（</a:t>
            </a:r>
            <a:r>
              <a:rPr lang="en-US" altLang="zh-CN" sz="2800" b="0" strike="noStrike" spc="-1" dirty="0">
                <a:solidFill>
                  <a:srgbClr val="000000"/>
                </a:solidFill>
                <a:latin typeface="Trebuchet MS"/>
              </a:rPr>
              <a:t>flag</a:t>
            </a:r>
            <a:r>
              <a:rPr lang="zh-CN" altLang="en-US" sz="2800" b="0" strike="noStrike" spc="-1" dirty="0">
                <a:solidFill>
                  <a:srgbClr val="000000"/>
                </a:solidFill>
                <a:latin typeface="Trebuchet MS"/>
              </a:rPr>
              <a:t>）也是不同的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记住：你的</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可能会出现在每个平台的列表中，要保证你选择的调试方法是适用于该平台的正确选项</a:t>
            </a:r>
            <a:endParaRPr lang="en-US" sz="3200" b="0" strike="noStrike" spc="-1" dirty="0">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AMD® </a:t>
            </a:r>
            <a:r>
              <a:rPr lang="zh-CN" altLang="en-US" sz="4400" spc="-1" dirty="0">
                <a:solidFill>
                  <a:srgbClr val="000000"/>
                </a:solidFill>
                <a:latin typeface="Trebuchet MS"/>
              </a:rPr>
              <a:t>平台使用</a:t>
            </a:r>
            <a:r>
              <a:rPr lang="en-US" sz="4400" b="0" strike="noStrike" spc="-1" dirty="0">
                <a:solidFill>
                  <a:srgbClr val="000000"/>
                </a:solidFill>
                <a:latin typeface="Trebuchet MS"/>
              </a:rPr>
              <a:t> GDB </a:t>
            </a:r>
            <a:r>
              <a:rPr lang="zh-CN" altLang="en-US" sz="4400" b="0" strike="noStrike" spc="-1" dirty="0">
                <a:solidFill>
                  <a:srgbClr val="000000"/>
                </a:solidFill>
                <a:latin typeface="Trebuchet MS"/>
              </a:rPr>
              <a:t>调试</a:t>
            </a:r>
            <a:endParaRPr lang="en-US" sz="4400" b="0" strike="noStrike" spc="-1" dirty="0">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确保你选择的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设备是</a:t>
            </a:r>
            <a:r>
              <a:rPr lang="en-US" sz="3200" b="0" strike="noStrike" spc="-1" dirty="0">
                <a:solidFill>
                  <a:srgbClr val="000000"/>
                </a:solidFill>
                <a:latin typeface="Trebuchet MS"/>
              </a:rPr>
              <a:t> AMD®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构建核函数的时候确保使用 </a:t>
            </a:r>
            <a:r>
              <a:rPr lang="en-US" sz="3200" b="0" strike="noStrike" spc="-1" dirty="0">
                <a:solidFill>
                  <a:srgbClr val="000000"/>
                </a:solidFill>
                <a:latin typeface="Trebuchet MS"/>
              </a:rPr>
              <a:t>–g </a:t>
            </a:r>
            <a:r>
              <a:rPr lang="zh-CN" altLang="en-US" sz="3200" b="0" strike="noStrike" spc="-1" dirty="0">
                <a:solidFill>
                  <a:srgbClr val="000000"/>
                </a:solidFill>
                <a:latin typeface="Trebuchet MS"/>
              </a:rPr>
              <a:t>标识符，并且关闭所有的优化选项</a:t>
            </a:r>
            <a:r>
              <a:rPr lang="en-US" sz="3200" b="0" strike="noStrike" spc="-1" dirty="0">
                <a:solidFill>
                  <a:srgbClr val="000000"/>
                </a:solidFill>
                <a:latin typeface="Trebuchet MS"/>
              </a:rPr>
              <a:t>:</a:t>
            </a:r>
            <a:endParaRPr lang="en-US" sz="3200" b="0" strike="noStrike" spc="-1" dirty="0">
              <a:latin typeface="Arial"/>
            </a:endParaRPr>
          </a:p>
          <a:p>
            <a:pPr marL="457200">
              <a:lnSpc>
                <a:spcPct val="11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–O0"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b="0" strike="noStrike"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__</a:t>
            </a:r>
            <a:r>
              <a:rPr lang="en-US" sz="3200" b="1" strike="noStrike" spc="-1" dirty="0" err="1">
                <a:solidFill>
                  <a:srgbClr val="4F81BD"/>
                </a:solidFill>
                <a:latin typeface="Trebuchet MS"/>
              </a:rPr>
              <a:t>OpenCL_foo_kernel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在内核条目（</a:t>
            </a:r>
            <a:r>
              <a:rPr lang="en-US" altLang="zh-CN" sz="2800" b="0" strike="noStrike" spc="-1" dirty="0">
                <a:solidFill>
                  <a:srgbClr val="000000"/>
                </a:solidFill>
                <a:latin typeface="Trebuchet MS"/>
              </a:rPr>
              <a:t>kernel entry</a:t>
            </a:r>
            <a:r>
              <a:rPr lang="zh-CN" altLang="en-US" sz="2800" b="0" strike="noStrike"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b="0" strike="noStrike" spc="-1" dirty="0">
                <a:solidFill>
                  <a:srgbClr val="000000"/>
                </a:solidFill>
                <a:latin typeface="Trebuchet MS"/>
              </a:rPr>
              <a:t>），可以再 </a:t>
            </a:r>
            <a:r>
              <a:rPr lang="en-US" altLang="zh-CN" sz="2800" b="0" strike="noStrike" spc="-1" dirty="0">
                <a:solidFill>
                  <a:srgbClr val="000000"/>
                </a:solidFill>
                <a:latin typeface="Trebuchet MS"/>
              </a:rPr>
              <a:t>GDB </a:t>
            </a:r>
            <a:r>
              <a:rPr lang="zh-CN" altLang="en-US" sz="2800" b="0" strike="noStrike" spc="-1" dirty="0">
                <a:solidFill>
                  <a:srgbClr val="000000"/>
                </a:solidFill>
                <a:latin typeface="Trebuchet MS"/>
              </a:rPr>
              <a:t>的提示符下输入：</a:t>
            </a:r>
            <a:endParaRPr lang="en-US" sz="2800" b="0" strike="noStrike" spc="-1" dirty="0">
              <a:latin typeface="Arial"/>
            </a:endParaRPr>
          </a:p>
          <a:p>
            <a:pPr marL="457200">
              <a:lnSpc>
                <a:spcPct val="11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__</a:t>
            </a:r>
            <a:r>
              <a:rPr lang="en-US" sz="2800" b="1" strike="noStrike" spc="-1" dirty="0" err="1">
                <a:solidFill>
                  <a:srgbClr val="C0504D"/>
                </a:solidFill>
                <a:latin typeface="Courier New Bold"/>
              </a:rPr>
              <a:t>OpenCL_foo_kernel</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spc="-1" dirty="0">
                <a:solidFill>
                  <a:srgbClr val="000000"/>
                </a:solidFill>
                <a:latin typeface="Trebuchet MS"/>
              </a:rPr>
              <a:t> </a:t>
            </a:r>
            <a:r>
              <a:rPr lang="zh-CN" altLang="en-US" sz="3200" spc="-1" dirty="0">
                <a:solidFill>
                  <a:srgbClr val="000000"/>
                </a:solidFill>
                <a:latin typeface="Trebuchet MS"/>
              </a:rPr>
              <a:t>推荐设置环境变量</a:t>
            </a:r>
            <a:r>
              <a:rPr lang="en-US" sz="3200" b="0" strike="noStrike" spc="-1" dirty="0">
                <a:solidFill>
                  <a:srgbClr val="000000"/>
                </a:solidFill>
                <a:latin typeface="Trebuchet MS"/>
              </a:rPr>
              <a:t> </a:t>
            </a:r>
            <a:r>
              <a:rPr lang="en-US" sz="3200" b="0" strike="noStrike" spc="-1" dirty="0">
                <a:solidFill>
                  <a:srgbClr val="F79646"/>
                </a:solidFill>
                <a:latin typeface="Courier New Bold"/>
              </a:rPr>
              <a:t>CPU_MAX_COMPUTE_UNITS=1 </a:t>
            </a:r>
            <a:r>
              <a:rPr lang="zh-CN" altLang="en-US" sz="3200" b="0" strike="noStrike" spc="-1" dirty="0">
                <a:solidFill>
                  <a:srgbClr val="000000"/>
                </a:solidFill>
                <a:latin typeface="Trebuchet MS"/>
              </a:rPr>
              <a:t>来确保确定性的核函数行为（</a:t>
            </a:r>
            <a:r>
              <a:rPr lang="en-US" altLang="zh-CN" sz="3200" spc="-1" dirty="0">
                <a:solidFill>
                  <a:srgbClr val="000000"/>
                </a:solidFill>
                <a:latin typeface="Trebuchet MS"/>
              </a:rPr>
              <a:t>deterministic  kernel </a:t>
            </a:r>
            <a:r>
              <a:rPr lang="en-US" altLang="zh-CN" sz="3200" b="0" strike="noStrike" spc="-1" dirty="0">
                <a:solidFill>
                  <a:srgbClr val="000000"/>
                </a:solidFill>
                <a:latin typeface="Trebuchet MS"/>
              </a:rPr>
              <a:t>behavior</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Intel®</a:t>
            </a:r>
            <a:r>
              <a:rPr lang="zh-CN" altLang="en-US" sz="4400" spc="-1" dirty="0">
                <a:solidFill>
                  <a:srgbClr val="000000"/>
                </a:solidFill>
                <a:latin typeface="Trebuchet MS"/>
              </a:rPr>
              <a:t>平台使用</a:t>
            </a:r>
            <a:r>
              <a:rPr lang="en-US" altLang="zh-CN" sz="4400" spc="-1" dirty="0">
                <a:solidFill>
                  <a:srgbClr val="000000"/>
                </a:solidFill>
                <a:latin typeface="Trebuchet MS"/>
              </a:rPr>
              <a:t> GDB </a:t>
            </a:r>
            <a:r>
              <a:rPr lang="zh-CN" altLang="en-US" sz="4400" spc="-1" dirty="0">
                <a:solidFill>
                  <a:srgbClr val="000000"/>
                </a:solidFill>
                <a:latin typeface="Trebuchet MS"/>
              </a:rPr>
              <a:t>调试</a:t>
            </a:r>
            <a:endParaRPr lang="en-US" sz="4400" b="0" strike="noStrike" spc="-1" dirty="0">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确保你选择的 </a:t>
            </a:r>
            <a:r>
              <a:rPr lang="en-US" altLang="zh-CN" sz="3200" spc="-1" dirty="0">
                <a:solidFill>
                  <a:srgbClr val="000000"/>
                </a:solidFill>
                <a:latin typeface="Trebuchet MS"/>
              </a:rPr>
              <a:t>CPU </a:t>
            </a:r>
            <a:r>
              <a:rPr lang="zh-CN" altLang="en-US" sz="3200" spc="-1" dirty="0">
                <a:solidFill>
                  <a:srgbClr val="000000"/>
                </a:solidFill>
                <a:latin typeface="Trebuchet MS"/>
              </a:rPr>
              <a:t>设备是</a:t>
            </a:r>
            <a:r>
              <a:rPr lang="en-US" altLang="zh-CN" sz="3200" spc="-1" dirty="0">
                <a:solidFill>
                  <a:srgbClr val="000000"/>
                </a:solidFill>
                <a:latin typeface="Trebuchet MS"/>
              </a:rPr>
              <a:t> </a:t>
            </a:r>
            <a:r>
              <a:rPr lang="en-US" sz="3200" b="0" strike="noStrike" spc="-1" dirty="0">
                <a:solidFill>
                  <a:srgbClr val="000000"/>
                </a:solidFill>
                <a:latin typeface="Trebuchet MS"/>
              </a:rPr>
              <a:t>Intel® </a:t>
            </a:r>
            <a:r>
              <a:rPr lang="zh-CN" altLang="en-US" sz="3200" b="0" strike="noStrike" spc="-1" dirty="0">
                <a:solidFill>
                  <a:srgbClr val="000000"/>
                </a:solidFill>
                <a:latin typeface="Trebuchet MS"/>
              </a:rPr>
              <a:t>平台</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构建核函数的时候确保使用 </a:t>
            </a:r>
            <a:r>
              <a:rPr lang="en-US" altLang="zh-CN" sz="3200" spc="-1" dirty="0">
                <a:solidFill>
                  <a:srgbClr val="000000"/>
                </a:solidFill>
                <a:latin typeface="Trebuchet MS"/>
              </a:rPr>
              <a:t>–g </a:t>
            </a:r>
            <a:r>
              <a:rPr lang="zh-CN" altLang="en-US" sz="3200" spc="-1" dirty="0">
                <a:solidFill>
                  <a:srgbClr val="000000"/>
                </a:solidFill>
                <a:latin typeface="Trebuchet MS"/>
              </a:rPr>
              <a:t>标识符，并且指定核函数代码源文件</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err="1">
                <a:solidFill>
                  <a:srgbClr val="C0504D"/>
                </a:solidFill>
                <a:latin typeface="Courier New Bold"/>
              </a:rPr>
              <a:t>program.build</a:t>
            </a:r>
            <a:r>
              <a:rPr lang="en-US" sz="2800" b="1" strike="noStrike" spc="-1" dirty="0">
                <a:solidFill>
                  <a:srgbClr val="C0504D"/>
                </a:solidFill>
                <a:latin typeface="Courier New Bold"/>
              </a:rPr>
              <a:t>(" –g –s /full/path/to/kernel.cl" )</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内核函数（</a:t>
            </a:r>
            <a:r>
              <a:rPr lang="en-US" altLang="zh-CN" sz="3200" spc="-1" dirty="0">
                <a:solidFill>
                  <a:srgbClr val="000000"/>
                </a:solidFill>
                <a:latin typeface="Trebuchet MS"/>
              </a:rPr>
              <a:t> kernel function </a:t>
            </a:r>
            <a:r>
              <a:rPr lang="zh-CN" altLang="en-US" sz="3200" spc="-1" dirty="0">
                <a:solidFill>
                  <a:srgbClr val="000000"/>
                </a:solidFill>
                <a:latin typeface="Trebuchet MS"/>
              </a:rPr>
              <a:t>）</a:t>
            </a:r>
            <a:r>
              <a:rPr lang="en-US" altLang="zh-CN" sz="3200" spc="-1" dirty="0">
                <a:solidFill>
                  <a:srgbClr val="000000"/>
                </a:solidFill>
                <a:latin typeface="Trebuchet MS"/>
              </a:rPr>
              <a:t> “</a:t>
            </a:r>
            <a:r>
              <a:rPr lang="en-US" altLang="zh-CN" sz="3200" b="1" spc="-1" dirty="0">
                <a:solidFill>
                  <a:srgbClr val="17375E"/>
                </a:solidFill>
                <a:latin typeface="Trebuchet MS"/>
              </a:rPr>
              <a:t>__kernel void foo(</a:t>
            </a:r>
            <a:r>
              <a:rPr lang="en-US" altLang="zh-CN" sz="3200" b="1" spc="-1" dirty="0" err="1">
                <a:solidFill>
                  <a:srgbClr val="17375E"/>
                </a:solidFill>
                <a:latin typeface="Trebuchet MS"/>
              </a:rPr>
              <a:t>args</a:t>
            </a:r>
            <a:r>
              <a:rPr lang="en-US" altLang="zh-CN" sz="3200" b="1" spc="-1" dirty="0">
                <a:solidFill>
                  <a:srgbClr val="17375E"/>
                </a:solidFill>
                <a:latin typeface="Trebuchet MS"/>
              </a:rPr>
              <a:t>)</a:t>
            </a:r>
            <a:r>
              <a:rPr lang="en-US" altLang="zh-CN" sz="3200" spc="-1" dirty="0">
                <a:solidFill>
                  <a:srgbClr val="000000"/>
                </a:solidFill>
                <a:latin typeface="Trebuchet MS"/>
              </a:rPr>
              <a:t>”</a:t>
            </a:r>
            <a:r>
              <a:rPr lang="zh-CN" altLang="en-US" sz="3200" spc="-1" dirty="0">
                <a:solidFill>
                  <a:srgbClr val="000000"/>
                </a:solidFill>
                <a:latin typeface="Trebuchet MS"/>
              </a:rPr>
              <a:t>的符号名称（</a:t>
            </a:r>
            <a:r>
              <a:rPr lang="en-US" altLang="zh-CN" sz="3200" spc="-1" dirty="0">
                <a:solidFill>
                  <a:srgbClr val="000000"/>
                </a:solidFill>
                <a:latin typeface="Trebuchet MS"/>
              </a:rPr>
              <a:t> symbolic name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是</a:t>
            </a:r>
            <a:r>
              <a:rPr lang="en-US" sz="3200" b="0" strike="noStrike" spc="-1" dirty="0">
                <a:solidFill>
                  <a:srgbClr val="000000"/>
                </a:solidFill>
                <a:latin typeface="Trebuchet MS"/>
              </a:rPr>
              <a:t> “</a:t>
            </a:r>
            <a:r>
              <a:rPr lang="en-US" sz="3200" b="1" strike="noStrike" spc="-1" dirty="0">
                <a:solidFill>
                  <a:srgbClr val="4F81BD"/>
                </a:solidFill>
                <a:latin typeface="Trebuchet MS"/>
              </a:rPr>
              <a:t>foo</a:t>
            </a:r>
            <a:r>
              <a:rPr lang="en-US" sz="3200" b="0" strike="noStrike" spc="-1" dirty="0">
                <a:solidFill>
                  <a:srgbClr val="000000"/>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在内核条目（</a:t>
            </a:r>
            <a:r>
              <a:rPr lang="en-US" altLang="zh-CN" sz="2800" spc="-1" dirty="0">
                <a:solidFill>
                  <a:srgbClr val="000000"/>
                </a:solidFill>
                <a:latin typeface="Trebuchet MS"/>
              </a:rPr>
              <a:t>kernel entry</a:t>
            </a:r>
            <a:r>
              <a:rPr lang="zh-CN" altLang="en-US" sz="2800" spc="-1" dirty="0">
                <a:solidFill>
                  <a:srgbClr val="000000"/>
                </a:solidFill>
                <a:latin typeface="Trebuchet MS"/>
              </a:rPr>
              <a:t>）上设置断点（</a:t>
            </a:r>
            <a:r>
              <a:rPr lang="en-US" altLang="zh-CN" sz="2800" spc="-1" dirty="0">
                <a:solidFill>
                  <a:srgbClr val="000000"/>
                </a:solidFill>
                <a:latin typeface="Trebuchet MS"/>
              </a:rPr>
              <a:t> breakpoint </a:t>
            </a:r>
            <a:r>
              <a:rPr lang="zh-CN" altLang="en-US" sz="2800" spc="-1" dirty="0">
                <a:solidFill>
                  <a:srgbClr val="000000"/>
                </a:solidFill>
                <a:latin typeface="Trebuchet MS"/>
              </a:rPr>
              <a:t>），可以再 </a:t>
            </a:r>
            <a:r>
              <a:rPr lang="en-US" altLang="zh-CN" sz="2800" spc="-1" dirty="0">
                <a:solidFill>
                  <a:srgbClr val="000000"/>
                </a:solidFill>
                <a:latin typeface="Trebuchet MS"/>
              </a:rPr>
              <a:t>GDB </a:t>
            </a:r>
            <a:r>
              <a:rPr lang="zh-CN" altLang="en-US" sz="2800" spc="-1" dirty="0">
                <a:solidFill>
                  <a:srgbClr val="000000"/>
                </a:solidFill>
                <a:latin typeface="Trebuchet MS"/>
              </a:rPr>
              <a:t>的提示符下输入</a:t>
            </a:r>
            <a:r>
              <a:rPr 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1" strike="noStrike" spc="-1" dirty="0">
                <a:solidFill>
                  <a:srgbClr val="C0504D"/>
                </a:solidFill>
                <a:latin typeface="Courier New Bold"/>
              </a:rPr>
              <a:t>break foo</a:t>
            </a:r>
            <a:endParaRPr lang="en-US" sz="28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注意：内核的调试符号（</a:t>
            </a:r>
            <a:r>
              <a:rPr lang="en-US" altLang="zh-CN" sz="3200" spc="-1" dirty="0">
                <a:solidFill>
                  <a:srgbClr val="000000"/>
                </a:solidFill>
                <a:latin typeface="Trebuchet MS"/>
              </a:rPr>
              <a:t>debug symbol</a:t>
            </a:r>
            <a:r>
              <a:rPr lang="zh-CN" altLang="en-US" sz="3200" spc="-1" dirty="0">
                <a:solidFill>
                  <a:srgbClr val="000000"/>
                </a:solidFill>
                <a:latin typeface="Trebuchet MS"/>
              </a:rPr>
              <a:t>）直到你的宿主代码（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）构建好内核后才会出现</a:t>
            </a:r>
            <a:endParaRPr lang="en-US" sz="3200" b="0" strike="noStrike" spc="-1" dirty="0">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调试</a:t>
            </a:r>
            <a:r>
              <a:rPr lang="en-US" sz="4400" b="0" strike="noStrike" spc="-1" dirty="0">
                <a:solidFill>
                  <a:srgbClr val="000000"/>
                </a:solidFill>
                <a:latin typeface="Trebuchet MS"/>
              </a:rPr>
              <a:t> OpenCL –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GDB</a:t>
            </a:r>
            <a:endParaRPr lang="en-US" sz="4400" b="0" strike="noStrike" spc="-1" dirty="0">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n</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来移动到执行的下一行</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来进入函数</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如果遇到了段错误（</a:t>
            </a:r>
            <a:r>
              <a:rPr lang="en-US" altLang="zh-CN" sz="3200" spc="-1" dirty="0">
                <a:solidFill>
                  <a:srgbClr val="000000"/>
                </a:solidFill>
                <a:latin typeface="Trebuchet MS"/>
              </a:rPr>
              <a:t> segmentation fault</a:t>
            </a:r>
            <a:r>
              <a:rPr lang="zh-CN" altLang="en-US" sz="3200" b="0" strike="noStrike" spc="-1" dirty="0">
                <a:solidFill>
                  <a:srgbClr val="000000"/>
                </a:solidFill>
                <a:latin typeface="Trebuchet MS"/>
              </a:rPr>
              <a:t>），</a:t>
            </a:r>
            <a:r>
              <a:rPr lang="en-US" sz="3200" b="1" i="1" strike="noStrike" spc="-1" dirty="0" err="1">
                <a:solidFill>
                  <a:srgbClr val="E46C0A"/>
                </a:solidFill>
                <a:latin typeface="Trebuchet MS"/>
              </a:rPr>
              <a:t>backtrace</a:t>
            </a:r>
            <a:r>
              <a:rPr lang="en-US" sz="3200" b="0" strike="noStrike" spc="-1" dirty="0">
                <a:solidFill>
                  <a:srgbClr val="E46C0A"/>
                </a:solidFill>
                <a:latin typeface="Trebuchet MS"/>
              </a:rPr>
              <a:t> </a:t>
            </a:r>
            <a:r>
              <a:rPr lang="zh-CN" altLang="en-US" sz="3200" b="0" strike="noStrike" spc="-1" dirty="0">
                <a:solidFill>
                  <a:srgbClr val="E46C0A"/>
                </a:solidFill>
                <a:latin typeface="Trebuchet MS"/>
              </a:rPr>
              <a:t>会列出前几个执行帧</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execution frames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输入</a:t>
            </a:r>
            <a:r>
              <a:rPr lang="en-US" sz="2800" b="0" strike="noStrike" spc="-1" dirty="0">
                <a:solidFill>
                  <a:srgbClr val="000000"/>
                </a:solidFill>
                <a:latin typeface="Trebuchet MS"/>
              </a:rPr>
              <a:t> </a:t>
            </a:r>
            <a:r>
              <a:rPr lang="en-US" sz="2800" b="1" i="1" strike="noStrike" spc="-1" dirty="0">
                <a:solidFill>
                  <a:srgbClr val="E46C0A"/>
                </a:solidFill>
                <a:latin typeface="Trebuchet MS"/>
              </a:rPr>
              <a:t>frame 5</a:t>
            </a:r>
            <a:r>
              <a:rPr lang="en-US" sz="2800" b="0" strike="noStrike" spc="-1" dirty="0">
                <a:solidFill>
                  <a:srgbClr val="E46C0A"/>
                </a:solidFill>
                <a:latin typeface="Trebuchet MS"/>
              </a:rPr>
              <a:t> </a:t>
            </a:r>
            <a:r>
              <a:rPr lang="zh-CN" altLang="en-US" sz="2800" b="0" strike="noStrike" spc="-1" dirty="0">
                <a:solidFill>
                  <a:srgbClr val="000000"/>
                </a:solidFill>
                <a:latin typeface="Trebuchet MS"/>
              </a:rPr>
              <a:t>就可以检查第五帧</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a:t>
            </a:r>
            <a:r>
              <a:rPr lang="en-US" sz="3200" b="0" strike="noStrike" spc="-1" dirty="0">
                <a:solidFill>
                  <a:srgbClr val="000000"/>
                </a:solidFill>
                <a:latin typeface="Trebuchet MS"/>
              </a:rPr>
              <a:t> </a:t>
            </a:r>
            <a:r>
              <a:rPr lang="en-US" sz="3200" b="1" i="1" strike="noStrike" spc="-1" dirty="0">
                <a:solidFill>
                  <a:srgbClr val="E46C0A"/>
                </a:solidFill>
                <a:latin typeface="Trebuchet MS"/>
              </a:rPr>
              <a:t>print </a:t>
            </a:r>
            <a:r>
              <a:rPr lang="en-US" sz="3200" b="1" i="1" strike="noStrike" spc="-1" dirty="0" err="1">
                <a:solidFill>
                  <a:srgbClr val="E46C0A"/>
                </a:solidFill>
                <a:latin typeface="Trebuchet MS"/>
              </a:rPr>
              <a:t>varname</a:t>
            </a:r>
            <a:r>
              <a:rPr lang="en-US" sz="3200" b="0" strike="noStrike" spc="-1" dirty="0">
                <a:solidFill>
                  <a:srgbClr val="E46C0A"/>
                </a:solidFill>
                <a:latin typeface="Trebuchet MS"/>
              </a:rPr>
              <a:t> </a:t>
            </a:r>
            <a:r>
              <a:rPr lang="zh-CN" altLang="en-US" sz="3200" b="0" strike="noStrike" spc="-1" dirty="0">
                <a:solidFill>
                  <a:srgbClr val="000000"/>
                </a:solidFill>
                <a:latin typeface="Trebuchet MS"/>
              </a:rPr>
              <a:t>可以输出当前的变量值</a:t>
            </a:r>
            <a:endParaRPr lang="en-US" altLang="zh-CN" sz="3200" b="0" strike="noStrike" spc="-1" dirty="0">
              <a:solidFill>
                <a:srgbClr val="000000"/>
              </a:solidFill>
              <a:latin typeface="Trebuchet MS"/>
            </a:endParaRPr>
          </a:p>
          <a:p>
            <a:pPr marL="720">
              <a:lnSpc>
                <a:spcPct val="100000"/>
              </a:lnSpc>
              <a:spcBef>
                <a:spcPts val="641"/>
              </a:spcBef>
              <a:buClr>
                <a:srgbClr val="000000"/>
              </a:buClr>
            </a:pPr>
            <a:r>
              <a:rPr lang="zh-CN" altLang="en-US" sz="2000" spc="-1" dirty="0">
                <a:solidFill>
                  <a:srgbClr val="000000"/>
                </a:solidFill>
                <a:latin typeface="Trebuchet MS"/>
              </a:rPr>
              <a:t>译者注：</a:t>
            </a:r>
            <a:r>
              <a:rPr lang="en-US" altLang="zh-CN" sz="2000" b="0" strike="noStrike" spc="-1" dirty="0" err="1">
                <a:solidFill>
                  <a:srgbClr val="000000"/>
                </a:solidFill>
                <a:latin typeface="Trebuchet MS"/>
              </a:rPr>
              <a:t>varname</a:t>
            </a:r>
            <a:r>
              <a:rPr lang="en-US" altLang="zh-CN" sz="2000" b="0" strike="noStrike" spc="-1" dirty="0">
                <a:solidFill>
                  <a:srgbClr val="000000"/>
                </a:solidFill>
                <a:latin typeface="Trebuchet MS"/>
              </a:rPr>
              <a:t> </a:t>
            </a:r>
            <a:r>
              <a:rPr lang="zh-CN" altLang="en-US" sz="2000" b="0" strike="noStrike" spc="-1" dirty="0">
                <a:solidFill>
                  <a:srgbClr val="000000"/>
                </a:solidFill>
                <a:latin typeface="Trebuchet MS"/>
              </a:rPr>
              <a:t>就是变量名，输入哪个变量就可以显示哪个变量的名字</a:t>
            </a:r>
            <a:endParaRPr lang="en-US"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err="1">
                <a:solidFill>
                  <a:srgbClr val="000000"/>
                </a:solidFill>
                <a:latin typeface="Trebuchet MS"/>
              </a:rPr>
              <a:t>Oclgrind</a:t>
            </a:r>
            <a:endParaRPr lang="en-US" sz="4400" b="0" strike="noStrike" spc="-1" dirty="0">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 </a:t>
            </a:r>
            <a:r>
              <a:rPr lang="en-US" sz="3200" b="0" strike="noStrike" spc="-1" dirty="0">
                <a:solidFill>
                  <a:srgbClr val="000000"/>
                </a:solidFill>
                <a:latin typeface="Trebuchet MS"/>
              </a:rPr>
              <a:t>SPIR </a:t>
            </a:r>
            <a:r>
              <a:rPr lang="zh-CN" altLang="en-US" sz="3200" b="0" strike="noStrike" spc="-1" dirty="0">
                <a:solidFill>
                  <a:srgbClr val="000000"/>
                </a:solidFill>
                <a:latin typeface="Trebuchet MS"/>
              </a:rPr>
              <a:t>解释器（</a:t>
            </a:r>
            <a:r>
              <a:rPr lang="en-US" altLang="zh-CN" sz="3200" b="0" strike="noStrike" spc="-1" dirty="0">
                <a:solidFill>
                  <a:srgbClr val="000000"/>
                </a:solidFill>
                <a:latin typeface="Trebuchet MS"/>
              </a:rPr>
              <a:t>interpreter</a:t>
            </a:r>
            <a:r>
              <a:rPr lang="zh-CN" altLang="en-US" sz="3200" b="0" strike="noStrike" spc="-1" dirty="0">
                <a:solidFill>
                  <a:srgbClr val="000000"/>
                </a:solidFill>
                <a:latin typeface="Trebuchet MS"/>
              </a:rPr>
              <a:t>）和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模拟器（</a:t>
            </a:r>
            <a:r>
              <a:rPr lang="en-US" altLang="zh-CN" sz="3200" b="0" strike="noStrike" spc="-1" dirty="0">
                <a:solidFill>
                  <a:srgbClr val="000000"/>
                </a:solidFill>
                <a:latin typeface="Trebuchet MS"/>
              </a:rPr>
              <a:t>simulator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由布里斯托尔大学（</a:t>
            </a:r>
            <a:r>
              <a:rPr lang="en-US" altLang="zh-CN" sz="3200" spc="-1" dirty="0">
                <a:solidFill>
                  <a:srgbClr val="000000"/>
                </a:solidFill>
                <a:latin typeface="Trebuchet MS"/>
              </a:rPr>
              <a:t> University of Bristol </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在模拟环境中运行</a:t>
            </a:r>
            <a:r>
              <a:rPr lang="en-US" sz="3200" b="0" strike="noStrike" spc="-1" dirty="0">
                <a:solidFill>
                  <a:srgbClr val="000000"/>
                </a:solidFill>
                <a:latin typeface="Trebuchet MS"/>
              </a:rPr>
              <a:t> OpenCL </a:t>
            </a:r>
            <a:r>
              <a:rPr lang="zh-CN" altLang="en-US" sz="3200" b="0" strike="noStrike" spc="-1" dirty="0">
                <a:solidFill>
                  <a:srgbClr val="000000"/>
                </a:solidFill>
                <a:latin typeface="Trebuchet MS"/>
              </a:rPr>
              <a:t>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）来捕获各种</a:t>
            </a:r>
            <a:r>
              <a:rPr lang="en-US" sz="3200" b="0" strike="noStrike" spc="-1" dirty="0">
                <a:solidFill>
                  <a:srgbClr val="000000"/>
                </a:solidFill>
                <a:latin typeface="Trebuchet MS"/>
              </a:rPr>
              <a:t> bugs:</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./application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无效内存访问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数据竞争</a:t>
            </a:r>
            <a:r>
              <a:rPr lang="en-US" sz="2800" b="0" strike="noStrike" spc="-1" dirty="0">
                <a:solidFill>
                  <a:srgbClr val="000000"/>
                </a:solidFill>
                <a:latin typeface="Trebuchet MS"/>
              </a:rPr>
              <a:t> (</a:t>
            </a:r>
            <a:r>
              <a:rPr lang="en-US" sz="2800" b="1" strike="noStrike" spc="-1" dirty="0">
                <a:solidFill>
                  <a:srgbClr val="3366FF"/>
                </a:solidFill>
                <a:latin typeface="Courier New"/>
              </a:rPr>
              <a:t>--data-races</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工作组拆散（</a:t>
            </a:r>
            <a:r>
              <a:rPr lang="en-US" altLang="zh-CN" sz="2800" spc="-1" dirty="0">
                <a:solidFill>
                  <a:srgbClr val="000000"/>
                </a:solidFill>
                <a:latin typeface="Trebuchet MS"/>
              </a:rPr>
              <a:t> Work-group divergence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运行时接口错误信息（</a:t>
            </a:r>
            <a:r>
              <a:rPr lang="en-US" altLang="zh-CN" sz="2800" spc="-1" dirty="0">
                <a:solidFill>
                  <a:srgbClr val="000000"/>
                </a:solidFill>
                <a:latin typeface="Trebuchet MS"/>
              </a:rPr>
              <a:t> Runtime API errors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800" b="1" strike="noStrike" spc="-1" dirty="0">
                <a:solidFill>
                  <a:srgbClr val="3366FF"/>
                </a:solidFill>
                <a:latin typeface="Courier New"/>
              </a:rPr>
              <a:t>--check-</a:t>
            </a:r>
            <a:r>
              <a:rPr lang="en-US" sz="2800" b="1" strike="noStrike" spc="-1" dirty="0" err="1">
                <a:solidFill>
                  <a:srgbClr val="3366FF"/>
                </a:solidFill>
                <a:latin typeface="Courier New"/>
              </a:rPr>
              <a:t>api</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同时提供 </a:t>
            </a:r>
            <a:r>
              <a:rPr lang="en-US" sz="3200" b="0" strike="noStrike" spc="-1" dirty="0">
                <a:solidFill>
                  <a:srgbClr val="000000"/>
                </a:solidFill>
                <a:latin typeface="Trebuchet MS"/>
              </a:rPr>
              <a:t>GDB </a:t>
            </a:r>
            <a:r>
              <a:rPr lang="zh-CN" altLang="en-US" sz="3200" b="0" strike="noStrike" spc="-1" dirty="0">
                <a:solidFill>
                  <a:srgbClr val="000000"/>
                </a:solidFill>
                <a:latin typeface="Trebuchet MS"/>
              </a:rPr>
              <a:t>风格的交互式调试器（</a:t>
            </a:r>
            <a:r>
              <a:rPr lang="en-US" altLang="zh-CN" sz="3200" spc="-1" dirty="0">
                <a:solidFill>
                  <a:srgbClr val="000000"/>
                </a:solidFill>
                <a:latin typeface="Trebuchet MS"/>
              </a:rPr>
              <a:t>interactive debugger</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3366FF"/>
              </a:buClr>
              <a:buFont typeface="Arial"/>
              <a:buChar char="–"/>
            </a:pPr>
            <a:r>
              <a:rPr lang="en-US" sz="2800" b="1" strike="noStrike" spc="-1" dirty="0" err="1">
                <a:solidFill>
                  <a:srgbClr val="3366FF"/>
                </a:solidFill>
                <a:latin typeface="Courier New"/>
              </a:rPr>
              <a:t>oclgrind</a:t>
            </a:r>
            <a:r>
              <a:rPr lang="en-US" sz="2800" b="1" strike="noStrike" spc="-1" dirty="0">
                <a:solidFill>
                  <a:srgbClr val="3366FF"/>
                </a:solidFill>
                <a:latin typeface="Courier New"/>
              </a:rPr>
              <a:t> –</a:t>
            </a:r>
            <a:r>
              <a:rPr lang="en-US" sz="2800" b="1" strike="noStrike" spc="-1" dirty="0" err="1">
                <a:solidFill>
                  <a:srgbClr val="3366FF"/>
                </a:solidFill>
                <a:latin typeface="Courier New"/>
              </a:rPr>
              <a:t>i</a:t>
            </a:r>
            <a:r>
              <a:rPr lang="en-US" sz="2800" b="1" strike="noStrike" spc="-1" dirty="0">
                <a:solidFill>
                  <a:srgbClr val="3366FF"/>
                </a:solidFill>
                <a:latin typeface="Courier New"/>
              </a:rPr>
              <a:t> ./application</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更多信息请访问 </a:t>
            </a:r>
            <a:r>
              <a:rPr lang="en-US" sz="3200" b="0" u="sng" strike="noStrike" spc="-1" dirty="0" err="1">
                <a:solidFill>
                  <a:srgbClr val="0000FF"/>
                </a:solidFill>
                <a:uFillTx/>
                <a:latin typeface="Trebuchet MS"/>
                <a:hlinkClick r:id="rId2"/>
              </a:rPr>
              <a:t>Oclgrind</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hlinkClick r:id="rId2"/>
              </a:rPr>
              <a:t>官方网站</a:t>
            </a:r>
            <a:endParaRPr lang="en-US" sz="3200" b="0" strike="noStrike" spc="-1" dirty="0">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检测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程序中的数据竞争（</a:t>
            </a:r>
            <a:r>
              <a:rPr lang="en-US" altLang="zh-CN" sz="3200" b="0" strike="noStrike" spc="-1" dirty="0">
                <a:solidFill>
                  <a:srgbClr val="000000"/>
                </a:solidFill>
                <a:latin typeface="Trebuchet MS"/>
              </a:rPr>
              <a:t>data-races</a:t>
            </a:r>
            <a:r>
              <a:rPr lang="zh-CN" altLang="en-US" sz="3200" b="0" strike="noStrike" spc="-1" dirty="0">
                <a:solidFill>
                  <a:srgbClr val="000000"/>
                </a:solidFill>
                <a:latin typeface="Trebuchet MS"/>
              </a:rPr>
              <a:t>）的有用工具</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帝国理工学院（</a:t>
            </a:r>
            <a:r>
              <a:rPr lang="en-US" altLang="zh-CN" sz="3200" spc="-1" dirty="0">
                <a:solidFill>
                  <a:srgbClr val="000000"/>
                </a:solidFill>
                <a:latin typeface="Trebuchet MS"/>
              </a:rPr>
              <a:t> Imperial College </a:t>
            </a:r>
            <a:r>
              <a:rPr lang="zh-CN" altLang="en-US" sz="3200" b="0" strike="noStrike" spc="-1" dirty="0">
                <a:solidFill>
                  <a:srgbClr val="000000"/>
                </a:solidFill>
                <a:latin typeface="Trebuchet MS"/>
              </a:rPr>
              <a:t>）开发，</a:t>
            </a:r>
            <a:r>
              <a:rPr lang="en-US" altLang="zh-CN" sz="3200" b="0" strike="noStrike" spc="-1" dirty="0">
                <a:solidFill>
                  <a:srgbClr val="000000"/>
                </a:solidFill>
                <a:latin typeface="Trebuchet MS"/>
              </a:rPr>
              <a:t>CARP </a:t>
            </a:r>
            <a:r>
              <a:rPr lang="zh-CN" altLang="en-US" sz="3200" b="0" strike="noStrike" spc="-1" dirty="0">
                <a:solidFill>
                  <a:srgbClr val="000000"/>
                </a:solidFill>
                <a:latin typeface="Trebuchet MS"/>
              </a:rPr>
              <a:t>计划的一部分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利用统计分析来验证核函数（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）中不存在争用（</a:t>
            </a:r>
            <a:r>
              <a:rPr lang="en-US" altLang="zh-CN" sz="3200" b="0" strike="noStrike" spc="-1" dirty="0">
                <a:solidFill>
                  <a:srgbClr val="000000"/>
                </a:solidFill>
                <a:latin typeface="Trebuchet MS"/>
              </a:rPr>
              <a:t>races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也可以检测工作组拆散（</a:t>
            </a:r>
            <a:r>
              <a:rPr lang="en-US" altLang="zh-CN" sz="3200" spc="-1" dirty="0">
                <a:solidFill>
                  <a:srgbClr val="000000"/>
                </a:solidFill>
                <a:latin typeface="Trebuchet MS"/>
              </a:rPr>
              <a:t> work-group divergence </a:t>
            </a:r>
            <a:r>
              <a:rPr lang="zh-CN" altLang="en-US" sz="3200" b="0" strike="noStrike" spc="-1" dirty="0">
                <a:solidFill>
                  <a:srgbClr val="000000"/>
                </a:solidFill>
                <a:latin typeface="Trebuchet MS"/>
              </a:rPr>
              <a:t>）的问题</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更多信息参考 </a:t>
            </a:r>
            <a:r>
              <a:rPr lang="en-US" sz="3200" b="0" u="sng" strike="noStrike" spc="-1" dirty="0" err="1">
                <a:solidFill>
                  <a:srgbClr val="0000FF"/>
                </a:solidFill>
                <a:uFillTx/>
                <a:latin typeface="Trebuchet MS"/>
                <a:hlinkClick r:id="rId2"/>
              </a:rPr>
              <a:t>GPUVerify</a:t>
            </a:r>
            <a:r>
              <a:rPr lang="en-US" sz="3200" b="0" u="sng" strike="noStrike" spc="-1" dirty="0">
                <a:solidFill>
                  <a:srgbClr val="0000FF"/>
                </a:solidFill>
                <a:uFillTx/>
                <a:latin typeface="Trebuchet MS"/>
                <a:hlinkClick r:id="rId2"/>
              </a:rPr>
              <a:t> </a:t>
            </a:r>
            <a:r>
              <a:rPr lang="zh-CN" altLang="en-US" sz="3200" b="0" u="sng" strike="noStrike" spc="-1" dirty="0">
                <a:solidFill>
                  <a:srgbClr val="0000FF"/>
                </a:solidFill>
                <a:uFillTx/>
                <a:latin typeface="Trebuchet MS"/>
              </a:rPr>
              <a:t>官方网站</a:t>
            </a:r>
            <a:endParaRPr lang="en-US" sz="3200" b="0" strike="noStrike" spc="-1" dirty="0">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其他调试工具</a:t>
            </a:r>
            <a:endParaRPr lang="en-US" sz="4400" b="0" strike="noStrike" spc="-1" dirty="0">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AMD® </a:t>
            </a:r>
            <a:r>
              <a:rPr lang="en-US" sz="3200" b="0" strike="noStrike" spc="-1" dirty="0" err="1">
                <a:solidFill>
                  <a:srgbClr val="000000"/>
                </a:solidFill>
                <a:latin typeface="Trebuchet MS"/>
              </a:rPr>
              <a:t>CodeXL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AMD® APU</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GPU</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图形化分析器和调试器（</a:t>
            </a:r>
            <a:r>
              <a:rPr lang="en-US" altLang="zh-CN" sz="2400" spc="-1" dirty="0">
                <a:solidFill>
                  <a:srgbClr val="000000"/>
                </a:solidFill>
                <a:latin typeface="Trebuchet MS"/>
              </a:rPr>
              <a:t> Graphical Profiler and Debugger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NVIDIA® </a:t>
            </a:r>
            <a:r>
              <a:rPr lang="en-US" sz="3200" b="0" strike="noStrike" spc="-1" dirty="0" err="1">
                <a:solidFill>
                  <a:srgbClr val="000000"/>
                </a:solidFill>
                <a:latin typeface="Trebuchet MS"/>
              </a:rPr>
              <a:t>Nsight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开发平台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适用于</a:t>
            </a:r>
            <a:r>
              <a:rPr lang="en-US" sz="2800" b="0" strike="noStrike" spc="-1" dirty="0">
                <a:solidFill>
                  <a:srgbClr val="000000"/>
                </a:solidFill>
                <a:latin typeface="Trebuchet MS"/>
              </a:rPr>
              <a:t> NVIDIA® GPUs</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集成开发环境（</a:t>
            </a:r>
            <a:r>
              <a:rPr lang="en-US" altLang="zh-CN" sz="2400" b="0" strike="noStrike" spc="-1" dirty="0">
                <a:solidFill>
                  <a:srgbClr val="000000"/>
                </a:solidFill>
                <a:latin typeface="Trebuchet MS"/>
              </a:rPr>
              <a:t>IDE</a:t>
            </a:r>
            <a:r>
              <a:rPr lang="zh-CN" altLang="en-US" sz="2400" b="0" strike="noStrike" spc="-1" dirty="0">
                <a:solidFill>
                  <a:srgbClr val="000000"/>
                </a:solidFill>
                <a:latin typeface="Trebuchet MS"/>
              </a:rPr>
              <a:t>），包含分析器和调试器</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GPUVerify</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核函数格式化分析（</a:t>
            </a:r>
            <a:r>
              <a:rPr lang="en-US" altLang="zh-CN" sz="2800" spc="-1" dirty="0">
                <a:solidFill>
                  <a:srgbClr val="000000"/>
                </a:solidFill>
                <a:latin typeface="Trebuchet MS"/>
              </a:rPr>
              <a:t>Formal analysis of kernels</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u="sng" strike="noStrike" spc="-1" dirty="0">
                <a:solidFill>
                  <a:srgbClr val="0000FF"/>
                </a:solidFill>
                <a:uFillTx/>
                <a:latin typeface="Trebuchet MS"/>
                <a:hlinkClick r:id="rId2"/>
              </a:rPr>
              <a:t>http://multicore.doc.ic.ac.uk/tools/GPUVerify/</a:t>
            </a:r>
            <a:endParaRPr lang="en-US" sz="2800" b="0" strike="noStrike" spc="-1" dirty="0">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a:t>
            </a:r>
            <a:endParaRPr lang="en-US" sz="4400" b="0" strike="noStrike" spc="-1" dirty="0">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如果你已经有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代码，恭喜你已经啃过硬骨头了！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也就是说你已经</a:t>
            </a:r>
            <a:r>
              <a:rPr lang="zh-CN" altLang="en-US" sz="2800" b="0" strike="noStrike" spc="-1" dirty="0">
                <a:solidFill>
                  <a:srgbClr val="000000"/>
                </a:solidFill>
                <a:latin typeface="Trebuchet MS"/>
              </a:rPr>
              <a:t>研究过如何分割问题，以便在多核设备上高效率运行。</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altLang="zh-CN" sz="3200" b="0" strike="noStrike" spc="-1" dirty="0">
                <a:solidFill>
                  <a:srgbClr val="000000"/>
                </a:solidFill>
                <a:latin typeface="Trebuchet MS"/>
              </a:rPr>
              <a:t>CUDA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的切换，主要就是修改宿主代码语法（</a:t>
            </a:r>
            <a:r>
              <a:rPr lang="en-US" altLang="zh-CN" sz="3200" b="0" strike="noStrike" spc="-1" dirty="0">
                <a:solidFill>
                  <a:srgbClr val="000000"/>
                </a:solidFill>
                <a:latin typeface="Trebuchet MS"/>
              </a:rPr>
              <a:t>host code syntax</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另外还要在核函数代码（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）中的索引和命名转换（这些也很好修改）</a:t>
            </a:r>
            <a:endParaRPr lang="en-US" sz="2800" b="0" strike="noStrike" spc="-1" dirty="0">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内存层次结构术语</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Hierarchy Terminology</a:t>
            </a:r>
            <a:endParaRPr lang="en-US" sz="2400" b="0" strike="noStrike" spc="-1" dirty="0">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私有 </a:t>
            </a:r>
            <a:r>
              <a:rPr lang="en-US" sz="1800" b="1" strike="noStrike" spc="-1" dirty="0">
                <a:solidFill>
                  <a:srgbClr val="F79646"/>
                </a:solidFill>
                <a:latin typeface="Trebuchet MS"/>
                <a:ea typeface="DejaVu Sans"/>
              </a:rPr>
              <a:t>Private</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F79646"/>
                </a:solidFill>
                <a:latin typeface="Trebuchet MS"/>
                <a:ea typeface="DejaVu Sans"/>
              </a:rPr>
              <a:t>局部 </a:t>
            </a:r>
            <a:r>
              <a:rPr lang="en-US" altLang="zh-CN" sz="1800" b="1" strike="noStrike" spc="-1" dirty="0">
                <a:solidFill>
                  <a:srgbClr val="F79646"/>
                </a:solidFill>
                <a:latin typeface="Trebuchet MS"/>
                <a:ea typeface="DejaVu Sans"/>
              </a:rPr>
              <a:t>L</a:t>
            </a:r>
            <a:r>
              <a:rPr lang="en-US" sz="1800" b="1" strike="noStrike" spc="-1" dirty="0">
                <a:solidFill>
                  <a:srgbClr val="F79646"/>
                </a:solidFill>
                <a:latin typeface="Trebuchet MS"/>
                <a:ea typeface="DejaVu Sans"/>
              </a:rPr>
              <a:t>ocal</a:t>
            </a:r>
            <a:r>
              <a:rPr lang="en-US" sz="1800" b="0" strike="noStrike" spc="-1" dirty="0">
                <a:solidFill>
                  <a:srgbClr val="F79646"/>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一个线程（</a:t>
            </a:r>
            <a:r>
              <a:rPr lang="en-US" altLang="zh-CN" sz="1800" b="0" strike="noStrike" spc="-1" dirty="0">
                <a:solidFill>
                  <a:srgbClr val="000000"/>
                </a:solidFill>
                <a:latin typeface="Trebuchet MS"/>
                <a:ea typeface="DejaVu Sans"/>
              </a:rPr>
              <a:t>thread</a:t>
            </a:r>
            <a:r>
              <a:rPr lang="zh-CN" altLang="en-US" sz="1800" b="0" strike="noStrike" spc="-1" dirty="0">
                <a:solidFill>
                  <a:srgbClr val="000000"/>
                </a:solidFill>
                <a:latin typeface="Trebuchet MS"/>
                <a:ea typeface="DejaVu Sans"/>
              </a:rPr>
              <a:t>）内</a:t>
            </a:r>
            <a:endParaRPr lang="en-US" sz="1800" b="0" strike="noStrike" spc="-1" dirty="0">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8064A2"/>
                </a:solidFill>
                <a:latin typeface="Trebuchet MS"/>
                <a:ea typeface="DejaVu Sans"/>
              </a:rPr>
              <a:t>局部 </a:t>
            </a:r>
            <a:r>
              <a:rPr lang="en-US" sz="1800" b="1" strike="noStrike" spc="-1" dirty="0">
                <a:solidFill>
                  <a:srgbClr val="8064A2"/>
                </a:solidFill>
                <a:latin typeface="Trebuchet MS"/>
                <a:ea typeface="DejaVu Sans"/>
              </a:rPr>
              <a:t>Local</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一个工作组（</a:t>
            </a:r>
            <a:r>
              <a:rPr lang="en-US" altLang="zh-CN" sz="1800" b="0" strike="noStrike" spc="-1" dirty="0">
                <a:solidFill>
                  <a:srgbClr val="000000"/>
                </a:solidFill>
                <a:latin typeface="Trebuchet MS"/>
                <a:ea typeface="DejaVu Sans"/>
              </a:rPr>
              <a:t>work-group</a:t>
            </a:r>
            <a:r>
              <a:rPr lang="zh-CN" altLang="en-US" sz="1800" b="0" strike="noStrike" spc="-1" dirty="0">
                <a:solidFill>
                  <a:srgbClr val="000000"/>
                </a:solidFill>
                <a:latin typeface="Trebuchet MS"/>
                <a:ea typeface="DejaVu Sans"/>
              </a:rPr>
              <a:t>）内的工作项（</a:t>
            </a:r>
            <a:r>
              <a:rPr lang="en-US" altLang="zh-CN" sz="1800" b="0" strike="noStrike" spc="-1" dirty="0">
                <a:solidFill>
                  <a:srgbClr val="000000"/>
                </a:solidFill>
                <a:latin typeface="Trebuchet MS"/>
                <a:ea typeface="DejaVu Sans"/>
              </a:rPr>
              <a:t>work-item</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8064A2"/>
                </a:solidFill>
                <a:latin typeface="Trebuchet MS"/>
                <a:ea typeface="DejaVu Sans"/>
              </a:rPr>
              <a:t>共享 </a:t>
            </a:r>
            <a:r>
              <a:rPr lang="en-US" sz="1800" b="1" strike="noStrike" spc="-1" dirty="0">
                <a:solidFill>
                  <a:srgbClr val="8064A2"/>
                </a:solidFill>
                <a:latin typeface="Trebuchet MS"/>
                <a:ea typeface="DejaVu Sans"/>
              </a:rPr>
              <a:t>Shared</a:t>
            </a:r>
            <a:r>
              <a:rPr lang="en-US" sz="1800" b="0" strike="noStrike" spc="-1" dirty="0">
                <a:solidFill>
                  <a:srgbClr val="8064A2"/>
                </a:solidFill>
                <a:latin typeface="Trebuchet MS"/>
                <a:ea typeface="DejaVu Sans"/>
              </a:rPr>
              <a:t> </a:t>
            </a:r>
            <a:r>
              <a:rPr lang="en-US" sz="1800" b="0" strike="noStrike" spc="-1" dirty="0">
                <a:solidFill>
                  <a:srgbClr val="000000"/>
                </a:solidFill>
                <a:latin typeface="Trebuchet MS"/>
                <a:ea typeface="DejaVu Sans"/>
              </a:rPr>
              <a:t>–</a:t>
            </a:r>
            <a:r>
              <a:rPr lang="zh-CN" altLang="en-US" dirty="0"/>
              <a:t>在线程块（</a:t>
            </a:r>
            <a:r>
              <a:rPr lang="en-US" altLang="zh-CN" spc="-1" dirty="0">
                <a:solidFill>
                  <a:srgbClr val="000000"/>
                </a:solidFill>
                <a:latin typeface="Trebuchet MS"/>
              </a:rPr>
              <a:t>thread block</a:t>
            </a:r>
            <a:r>
              <a:rPr lang="zh-CN" altLang="en-US" dirty="0"/>
              <a:t>）中的线程（</a:t>
            </a:r>
            <a:r>
              <a:rPr lang="en-US" altLang="zh-CN" spc="-1" dirty="0">
                <a:solidFill>
                  <a:srgbClr val="000000"/>
                </a:solidFill>
                <a:latin typeface="Trebuchet MS"/>
              </a:rPr>
              <a:t>thread</a:t>
            </a:r>
            <a:r>
              <a:rPr lang="zh-CN" altLang="en-US" dirty="0"/>
              <a:t>）之间共享</a:t>
            </a: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用于恒定内存的缓存</a:t>
            </a:r>
            <a:endParaRPr lang="en-US" sz="1800" b="0" strike="noStrike" spc="-1" dirty="0">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9BBB59"/>
                </a:solidFill>
                <a:latin typeface="Trebuchet MS"/>
                <a:ea typeface="DejaVu Sans"/>
              </a:rPr>
              <a:t>恒定 </a:t>
            </a:r>
            <a:r>
              <a:rPr lang="en-US" sz="1800" b="1" strike="noStrike" spc="-1" dirty="0">
                <a:solidFill>
                  <a:srgbClr val="9BBB59"/>
                </a:solidFill>
                <a:latin typeface="Trebuchet MS"/>
                <a:ea typeface="DejaVu Sans"/>
              </a:rPr>
              <a:t>Constant</a:t>
            </a:r>
            <a:r>
              <a:rPr lang="en-US" sz="1800" b="0" strike="noStrike" spc="-1" dirty="0">
                <a:solidFill>
                  <a:srgbClr val="000000"/>
                </a:solidFill>
                <a:latin typeface="Trebuchet MS"/>
                <a:ea typeface="DejaVu Sans"/>
              </a:rPr>
              <a:t> – </a:t>
            </a:r>
            <a:r>
              <a:rPr lang="zh-CN" altLang="en-US" spc="-1" dirty="0">
                <a:solidFill>
                  <a:srgbClr val="000000"/>
                </a:solidFill>
                <a:latin typeface="Trebuchet MS"/>
              </a:rPr>
              <a:t>用于恒定内存的缓存</a:t>
            </a:r>
            <a:endParaRPr lang="en-US" sz="1800" b="0" strike="noStrike" spc="-1" dirty="0">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1" strike="noStrike" spc="-1" dirty="0">
                <a:solidFill>
                  <a:srgbClr val="C0504D"/>
                </a:solidFill>
                <a:latin typeface="Trebuchet MS"/>
                <a:ea typeface="DejaVu Sans"/>
              </a:rPr>
              <a:t>设备 </a:t>
            </a:r>
            <a:r>
              <a:rPr lang="en-US" sz="1800" b="1" strike="noStrike" spc="-1" dirty="0">
                <a:solidFill>
                  <a:srgbClr val="C0504D"/>
                </a:solidFill>
                <a:latin typeface="Trebuchet MS"/>
                <a:ea typeface="DejaVu Sans"/>
              </a:rPr>
              <a:t>Device</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所有线程块（</a:t>
            </a:r>
            <a:r>
              <a:rPr lang="en-US" altLang="zh-CN" spc="-1" dirty="0">
                <a:solidFill>
                  <a:srgbClr val="000000"/>
                </a:solidFill>
                <a:latin typeface="Trebuchet MS"/>
              </a:rPr>
              <a:t>thread blocks</a:t>
            </a:r>
            <a:r>
              <a:rPr lang="zh-CN" altLang="en-US" sz="1800" b="0" strike="noStrike" spc="-1" dirty="0">
                <a:solidFill>
                  <a:srgbClr val="000000"/>
                </a:solidFill>
                <a:latin typeface="Trebuchet MS"/>
                <a:ea typeface="DejaVu Sans"/>
              </a:rPr>
              <a:t>）之间共享</a:t>
            </a:r>
            <a:endParaRPr lang="en-US" sz="1800" b="0" strike="noStrike" spc="-1" dirty="0">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1" strike="noStrike" spc="-1" dirty="0">
                <a:solidFill>
                  <a:srgbClr val="C0504D"/>
                </a:solidFill>
                <a:latin typeface="Trebuchet MS"/>
                <a:ea typeface="DejaVu Sans"/>
              </a:rPr>
              <a:t>全局 </a:t>
            </a:r>
            <a:r>
              <a:rPr lang="en-US" sz="1800" b="1" strike="noStrike" spc="-1" dirty="0">
                <a:solidFill>
                  <a:srgbClr val="C0504D"/>
                </a:solidFill>
                <a:latin typeface="Trebuchet MS"/>
                <a:ea typeface="DejaVu Sans"/>
              </a:rPr>
              <a:t>Global</a:t>
            </a:r>
            <a:r>
              <a:rPr lang="en-US" sz="1800" b="0" strike="noStrike" spc="-1" dirty="0">
                <a:solidFill>
                  <a:srgbClr val="000000"/>
                </a:solidFill>
                <a:latin typeface="Trebuchet MS"/>
                <a:ea typeface="DejaVu Sans"/>
              </a:rPr>
              <a:t> – </a:t>
            </a:r>
            <a:r>
              <a:rPr lang="zh-CN" altLang="en-US" sz="1800" b="0" strike="noStrike" spc="-1" dirty="0">
                <a:solidFill>
                  <a:srgbClr val="000000"/>
                </a:solidFill>
                <a:latin typeface="Trebuchet MS"/>
                <a:ea typeface="DejaVu Sans"/>
              </a:rPr>
              <a:t>所有工作组之间共享</a:t>
            </a:r>
            <a:endParaRPr lang="en-US" sz="1800" b="0" strike="noStrike" spc="-1" dirty="0">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分配和复制内存</a:t>
            </a:r>
            <a:endParaRPr lang="en-US" sz="4400" b="0" strike="noStrike" spc="-1" dirty="0">
              <a:latin typeface="Arial"/>
            </a:endParaRPr>
          </a:p>
        </p:txBody>
      </p:sp>
      <p:graphicFrame>
        <p:nvGraphicFramePr>
          <p:cNvPr id="2022" name="Table 2"/>
          <p:cNvGraphicFramePr/>
          <p:nvPr>
            <p:extLst>
              <p:ext uri="{D42A27DB-BD31-4B8C-83A1-F6EECF244321}">
                <p14:modId xmlns:p14="http://schemas.microsoft.com/office/powerpoint/2010/main" val="484076041"/>
              </p:ext>
            </p:extLst>
          </p:nvPr>
        </p:nvGraphicFramePr>
        <p:xfrm>
          <a:off x="107640" y="1815840"/>
          <a:ext cx="8928720" cy="384048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err="1">
                          <a:solidFill>
                            <a:srgbClr val="17375E"/>
                          </a:solidFill>
                          <a:latin typeface="Courier New Bold"/>
                        </a:rPr>
                        <a:t>clEnqueueReadBuffer</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a:solidFill>
                            <a:srgbClr val="8064A2"/>
                          </a:solidFill>
                          <a:latin typeface="Courier New Bold"/>
                        </a:rPr>
                        <a:t>CL_TRUE</a:t>
                      </a:r>
                      <a:r>
                        <a:rPr lang="en-US" sz="1400" b="1" strike="noStrike" spc="-1" dirty="0">
                          <a:solidFill>
                            <a:srgbClr val="000000"/>
                          </a:solidFill>
                          <a:latin typeface="Courier New Bold"/>
                        </a:rPr>
                        <a:t>, 0, </a:t>
                      </a:r>
                      <a:endParaRPr lang="en-US" sz="1400" b="0" strike="noStrike" spc="-1" dirty="0">
                        <a:latin typeface="Arial"/>
                      </a:endParaRPr>
                    </a:p>
                    <a:p>
                      <a:pPr>
                        <a:lnSpc>
                          <a:spcPct val="100000"/>
                        </a:lnSpc>
                      </a:pPr>
                      <a:r>
                        <a:rPr lang="en-US" sz="1400" b="1" strike="noStrike" spc="-1" dirty="0">
                          <a:solidFill>
                            <a:srgbClr val="17375E"/>
                          </a:solidFill>
                          <a:latin typeface="Courier New Bold"/>
                        </a:rPr>
                        <a:t>      </a:t>
                      </a:r>
                      <a:r>
                        <a:rPr lang="en-US" sz="1400" b="1" strike="noStrike" spc="-1" dirty="0" err="1">
                          <a:solidFill>
                            <a:srgbClr val="17375E"/>
                          </a:solidFill>
                          <a:latin typeface="Courier New Bold"/>
                        </a:rPr>
                        <a:t>sizeof</a:t>
                      </a:r>
                      <a:r>
                        <a:rPr lang="en-US" sz="1400" b="1" strike="noStrike" spc="-1" dirty="0">
                          <a:solidFill>
                            <a:srgbClr val="000000"/>
                          </a:solidFill>
                          <a:latin typeface="Courier New Bold"/>
                        </a:rPr>
                        <a:t>(</a:t>
                      </a:r>
                      <a:r>
                        <a:rPr lang="en-US" sz="1400" b="1" strike="noStrike" spc="-1" dirty="0">
                          <a:solidFill>
                            <a:srgbClr val="C0504D"/>
                          </a:solidFill>
                          <a:latin typeface="Courier New Bold"/>
                        </a:rPr>
                        <a:t>float</a:t>
                      </a:r>
                      <a:r>
                        <a:rPr lang="en-US" sz="1400" b="1" strike="noStrike" spc="-1" dirty="0">
                          <a:solidFill>
                            <a:srgbClr val="000000"/>
                          </a:solidFill>
                          <a:latin typeface="Courier New Bold"/>
                        </a:rPr>
                        <a:t>)*size,</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0, NULL, NULL);</a:t>
                      </a: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分配和复制内存</a:t>
            </a:r>
            <a:endParaRPr lang="en-US" altLang="zh-CN" sz="4400" spc="-1" dirty="0"/>
          </a:p>
        </p:txBody>
      </p:sp>
      <p:graphicFrame>
        <p:nvGraphicFramePr>
          <p:cNvPr id="2024" name="Table 2"/>
          <p:cNvGraphicFramePr/>
          <p:nvPr>
            <p:extLst>
              <p:ext uri="{D42A27DB-BD31-4B8C-83A1-F6EECF244321}">
                <p14:modId xmlns:p14="http://schemas.microsoft.com/office/powerpoint/2010/main" val="1751613794"/>
              </p:ext>
            </p:extLst>
          </p:nvPr>
        </p:nvGraphicFramePr>
        <p:xfrm>
          <a:off x="107640" y="2159640"/>
          <a:ext cx="8928720" cy="316992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zh-CN" altLang="en-US" sz="1800" b="0" strike="noStrike" spc="-1" dirty="0">
                          <a:solidFill>
                            <a:srgbClr val="000000"/>
                          </a:solidFill>
                          <a:latin typeface="Trebuchet MS"/>
                        </a:rPr>
                        <a:t>分配 </a:t>
                      </a:r>
                      <a:r>
                        <a:rPr lang="en-US" sz="1800" b="0" strike="noStrike" spc="-1" dirty="0">
                          <a:solidFill>
                            <a:srgbClr val="000000"/>
                          </a:solidFill>
                          <a:latin typeface="Trebuchet MS"/>
                        </a:rPr>
                        <a:t>Allocate</a:t>
                      </a:r>
                      <a:endParaRPr lang="en-US" sz="1800" b="0" strike="noStrike" spc="-1" dirty="0">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zh-CN" altLang="en-US" sz="1800" b="0" strike="noStrike" spc="-1" dirty="0">
                          <a:solidFill>
                            <a:srgbClr val="000000"/>
                          </a:solidFill>
                          <a:latin typeface="Trebuchet MS"/>
                        </a:rPr>
                        <a:t>从宿主复制到设备</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Host to Device</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zh-CN" altLang="en-US" sz="1800" b="0" strike="noStrike" spc="-1" dirty="0">
                          <a:solidFill>
                            <a:srgbClr val="000000"/>
                          </a:solidFill>
                          <a:latin typeface="Trebuchet MS"/>
                        </a:rPr>
                        <a:t>从设备复制到宿主</a:t>
                      </a:r>
                      <a:endParaRPr lang="en-US" altLang="zh-CN" sz="1800" b="0" strike="noStrike" spc="-1" dirty="0">
                        <a:solidFill>
                          <a:srgbClr val="000000"/>
                        </a:solidFill>
                        <a:latin typeface="Trebuchet MS"/>
                      </a:endParaRPr>
                    </a:p>
                    <a:p>
                      <a:pPr>
                        <a:lnSpc>
                          <a:spcPct val="100000"/>
                        </a:lnSpc>
                      </a:pPr>
                      <a:r>
                        <a:rPr lang="en-US" sz="1800" b="0" strike="noStrike" spc="-1" dirty="0">
                          <a:solidFill>
                            <a:srgbClr val="000000"/>
                          </a:solidFill>
                          <a:latin typeface="Trebuchet MS"/>
                        </a:rPr>
                        <a:t>Device to Host</a:t>
                      </a:r>
                      <a:endParaRPr lang="en-US" sz="1800" b="0" strike="noStrike" spc="-1" dirty="0">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dirty="0">
                          <a:solidFill>
                            <a:srgbClr val="000000"/>
                          </a:solidFill>
                          <a:latin typeface="Courier New Bold"/>
                        </a:rPr>
                        <a:t>cl::copy(</a:t>
                      </a:r>
                      <a:r>
                        <a:rPr lang="en-US" sz="1400" b="1" strike="noStrike" spc="-1" dirty="0" err="1">
                          <a:solidFill>
                            <a:srgbClr val="000000"/>
                          </a:solidFill>
                          <a:latin typeface="Courier New Bold"/>
                        </a:rPr>
                        <a:t>d_x</a:t>
                      </a:r>
                      <a:r>
                        <a:rPr lang="en-US" sz="1400" b="1" strike="noStrike" spc="-1" dirty="0">
                          <a:solidFill>
                            <a:srgbClr val="000000"/>
                          </a:solidFill>
                          <a:latin typeface="Courier New Bold"/>
                        </a:rPr>
                        <a:t>, </a:t>
                      </a:r>
                      <a:endParaRPr lang="en-US" sz="1400" b="0" strike="noStrike" spc="-1" dirty="0">
                        <a:latin typeface="Arial"/>
                      </a:endParaRPr>
                    </a:p>
                    <a:p>
                      <a:pPr>
                        <a:lnSpc>
                          <a:spcPct val="100000"/>
                        </a:lnSpc>
                      </a:pPr>
                      <a:r>
                        <a:rPr lang="en-US" sz="1400" b="1" strike="noStrike" spc="-1" dirty="0">
                          <a:solidFill>
                            <a:srgbClr val="000000"/>
                          </a:solidFill>
                          <a:latin typeface="Courier New Bold"/>
                        </a:rPr>
                        <a:t>         begin(</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 end(</a:t>
                      </a:r>
                      <a:r>
                        <a:rPr lang="en-US" sz="1400" b="1" strike="noStrike" spc="-1" dirty="0" err="1">
                          <a:solidFill>
                            <a:srgbClr val="000000"/>
                          </a:solidFill>
                          <a:latin typeface="Courier New Bold"/>
                        </a:rPr>
                        <a:t>h_x</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pPr>
                      <a:endParaRPr lang="en-US" sz="1400" b="0" strike="noStrike" spc="-1" dirty="0">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b="0" strike="noStrike" spc="-1" dirty="0">
                <a:solidFill>
                  <a:srgbClr val="000000"/>
                </a:solidFill>
                <a:latin typeface="Trebuchet MS"/>
              </a:rPr>
              <a:t>声明动态本地</a:t>
            </a:r>
            <a:r>
              <a:rPr lang="en-US" altLang="zh-CN" sz="3600" b="0" strike="noStrike" spc="-1" dirty="0">
                <a:solidFill>
                  <a:srgbClr val="000000"/>
                </a:solidFill>
                <a:latin typeface="Trebuchet MS"/>
              </a:rPr>
              <a:t>/</a:t>
            </a:r>
            <a:r>
              <a:rPr lang="zh-CN" altLang="en-US" sz="3600" b="0" strike="noStrike" spc="-1" dirty="0">
                <a:solidFill>
                  <a:srgbClr val="000000"/>
                </a:solidFill>
                <a:latin typeface="Trebuchet MS"/>
              </a:rPr>
              <a:t>共享内存</a:t>
            </a:r>
            <a:endParaRPr lang="en-US" sz="3600" b="0" strike="noStrike" spc="-1" dirty="0">
              <a:solidFill>
                <a:srgbClr val="000000"/>
              </a:solidFill>
              <a:latin typeface="Trebuchet MS"/>
            </a:endParaRPr>
          </a:p>
          <a:p>
            <a:pPr algn="ctr">
              <a:lnSpc>
                <a:spcPct val="100000"/>
              </a:lnSpc>
            </a:pPr>
            <a:r>
              <a:rPr lang="en-US" sz="3600" b="0" strike="noStrike" spc="-1" dirty="0">
                <a:solidFill>
                  <a:srgbClr val="000000"/>
                </a:solidFill>
                <a:latin typeface="Trebuchet MS"/>
              </a:rPr>
              <a:t>Declaring dynamic local/shared memory</a:t>
            </a:r>
            <a:endParaRPr lang="en-US" sz="3600" b="0" strike="noStrike" spc="-1" dirty="0">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在核函数源代码中将一个数组（</a:t>
            </a:r>
            <a:r>
              <a:rPr lang="en-US" altLang="zh-CN" sz="2000" b="0" strike="noStrike" spc="-1" dirty="0">
                <a:solidFill>
                  <a:srgbClr val="000000"/>
                </a:solidFill>
                <a:latin typeface="Trebuchet MS"/>
              </a:rPr>
              <a:t>array</a:t>
            </a:r>
            <a:r>
              <a:rPr lang="zh-CN" altLang="en-US" sz="2000" b="0" strike="noStrike" spc="-1" dirty="0">
                <a:solidFill>
                  <a:srgbClr val="000000"/>
                </a:solidFill>
                <a:latin typeface="Trebuchet MS"/>
              </a:rPr>
              <a:t>）定义为</a:t>
            </a:r>
            <a:r>
              <a:rPr lang="en-US" sz="2000" b="0" strike="noStrike" spc="-1" dirty="0">
                <a:solidFill>
                  <a:srgbClr val="000000"/>
                </a:solidFill>
                <a:latin typeface="Trebuchet MS"/>
              </a:rPr>
              <a:t> extern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执行核函数时，指定第三个参数作为共享内存的字节数</a:t>
            </a:r>
            <a:r>
              <a:rPr lang="zh-CN" altLang="en-US" sz="2000" spc="-1" dirty="0">
                <a:solidFill>
                  <a:srgbClr val="000000"/>
                </a:solidFill>
                <a:latin typeface="Trebuchet MS"/>
              </a:rPr>
              <a:t>（</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457200" indent="-456480">
              <a:lnSpc>
                <a:spcPct val="100000"/>
              </a:lnSpc>
              <a:spcBef>
                <a:spcPts val="400"/>
              </a:spcBef>
              <a:buClr>
                <a:srgbClr val="000000"/>
              </a:buClr>
              <a:buFont typeface="Trebuchet MS"/>
              <a:buAutoNum type="arabicPeriod"/>
            </a:pPr>
            <a:r>
              <a:rPr lang="zh-CN" altLang="en-US" sz="2000" b="0" strike="noStrike" spc="-1" dirty="0">
                <a:solidFill>
                  <a:srgbClr val="000000"/>
                </a:solidFill>
                <a:latin typeface="Trebuchet MS"/>
              </a:rPr>
              <a:t>核函数接收一个局部数组作为参数（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定义一个局部内存核函数（</a:t>
            </a:r>
            <a:r>
              <a:rPr lang="en-US" altLang="zh-CN" sz="2000" spc="-1" dirty="0">
                <a:solidFill>
                  <a:srgbClr val="000000"/>
                </a:solidFill>
                <a:latin typeface="Trebuchet MS"/>
              </a:rPr>
              <a:t> local memory kernel </a:t>
            </a:r>
            <a:r>
              <a:rPr lang="zh-CN" altLang="en-US" sz="2000" b="0" strike="noStrike" spc="-1" dirty="0">
                <a:solidFill>
                  <a:srgbClr val="000000"/>
                </a:solidFill>
                <a:latin typeface="Trebuchet MS"/>
              </a:rPr>
              <a:t>），参数为正确的规模（</a:t>
            </a:r>
            <a:r>
              <a:rPr lang="en-US" altLang="zh-CN" sz="2000" spc="-1" dirty="0">
                <a:solidFill>
                  <a:srgbClr val="000000"/>
                </a:solidFill>
                <a:latin typeface="Trebuchet MS"/>
              </a:rPr>
              <a:t> kernel argument of the right size</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a:solidFill>
                  <a:srgbClr val="000000"/>
                </a:solidFill>
                <a:latin typeface="Courier New Bold"/>
              </a:rPr>
              <a:t>cl::</a:t>
            </a:r>
            <a:r>
              <a:rPr lang="en-US" sz="1800" b="1" strike="noStrike" spc="-1" dirty="0" err="1">
                <a:solidFill>
                  <a:srgbClr val="000000"/>
                </a:solidFill>
                <a:latin typeface="Courier New Bold"/>
              </a:rPr>
              <a:t>LocalSpaceArg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cl::Local(</a:t>
            </a:r>
            <a:r>
              <a:rPr lang="en-US" sz="1800" b="1" strike="noStrike" spc="-1" dirty="0" err="1">
                <a:solidFill>
                  <a:srgbClr val="000000"/>
                </a:solidFill>
                <a:latin typeface="Courier New Bold"/>
              </a:rPr>
              <a:t>shared_mem_size</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343080" indent="-342360">
              <a:lnSpc>
                <a:spcPct val="100000"/>
              </a:lnSpc>
              <a:spcBef>
                <a:spcPts val="400"/>
              </a:spcBef>
              <a:buClr>
                <a:srgbClr val="000000"/>
              </a:buClr>
              <a:buFont typeface="Trebuchet MS"/>
              <a:buAutoNum type="arabicPeriod" startAt="3"/>
            </a:pPr>
            <a:r>
              <a:rPr lang="zh-CN" altLang="en-US" sz="2000" b="0" strike="noStrike" spc="-1" dirty="0">
                <a:solidFill>
                  <a:srgbClr val="000000"/>
                </a:solidFill>
                <a:latin typeface="Trebuchet MS"/>
              </a:rPr>
              <a:t>将参数（</a:t>
            </a:r>
            <a:r>
              <a:rPr lang="en-US" altLang="zh-CN" sz="2000" b="0" strike="noStrike" spc="-1" dirty="0">
                <a:solidFill>
                  <a:srgbClr val="000000"/>
                </a:solidFill>
                <a:latin typeface="Trebuchet MS"/>
              </a:rPr>
              <a:t>argument</a:t>
            </a:r>
            <a:r>
              <a:rPr lang="zh-CN" altLang="en-US" sz="2000" b="0" strike="noStrike" spc="-1" dirty="0">
                <a:solidFill>
                  <a:srgbClr val="000000"/>
                </a:solidFill>
                <a:latin typeface="Trebuchet MS"/>
              </a:rPr>
              <a:t>）传递给核函数调用（</a:t>
            </a:r>
            <a:r>
              <a:rPr lang="en-US" altLang="zh-CN" sz="2000" spc="-1" dirty="0">
                <a:solidFill>
                  <a:srgbClr val="000000"/>
                </a:solidFill>
                <a:latin typeface="Trebuchet MS"/>
              </a:rPr>
              <a:t> kernel invocation </a:t>
            </a:r>
            <a:r>
              <a:rPr lang="zh-CN" altLang="en-US" sz="2000" b="0" strike="noStrike" spc="-1" dirty="0">
                <a:solidFill>
                  <a:srgbClr val="000000"/>
                </a:solidFill>
                <a:latin typeface="Trebuchet MS"/>
              </a:rPr>
              <a:t>）</a:t>
            </a:r>
            <a:endParaRPr lang="en-US" sz="2000" b="0" strike="noStrike" spc="-1" dirty="0">
              <a:latin typeface="Arial"/>
            </a:endParaRPr>
          </a:p>
          <a:p>
            <a:pPr>
              <a:lnSpc>
                <a:spcPct val="100000"/>
              </a:lnSpc>
              <a:spcBef>
                <a:spcPts val="360"/>
              </a:spcBef>
            </a:pP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EnqueueArgs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localmem</a:t>
            </a:r>
            <a:r>
              <a:rPr lang="en-US" sz="1800" b="1" strike="noStrike" spc="-1" dirty="0">
                <a:solidFill>
                  <a:srgbClr val="000000"/>
                </a:solidFill>
                <a:latin typeface="Courier New Bold"/>
              </a:rPr>
              <a:t>);</a:t>
            </a:r>
            <a:endParaRPr lang="en-US" sz="1800" b="0" strike="noStrike" spc="-1" dirty="0">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zh-CN" altLang="en-US" sz="3600" spc="-1" dirty="0">
                <a:solidFill>
                  <a:srgbClr val="000000"/>
                </a:solidFill>
                <a:latin typeface="Trebuchet MS"/>
              </a:rPr>
              <a:t>声明动态本地</a:t>
            </a:r>
            <a:r>
              <a:rPr lang="en-US" altLang="zh-CN" sz="3600" spc="-1" dirty="0">
                <a:solidFill>
                  <a:srgbClr val="000000"/>
                </a:solidFill>
                <a:latin typeface="Trebuchet MS"/>
              </a:rPr>
              <a:t>/</a:t>
            </a:r>
            <a:r>
              <a:rPr lang="zh-CN" altLang="en-US" sz="3600" spc="-1" dirty="0">
                <a:solidFill>
                  <a:srgbClr val="000000"/>
                </a:solidFill>
                <a:latin typeface="Trebuchet MS"/>
              </a:rPr>
              <a:t>共享内存</a:t>
            </a:r>
            <a:endParaRPr lang="en-US" altLang="zh-CN" sz="3600" spc="-1" dirty="0">
              <a:solidFill>
                <a:srgbClr val="000000"/>
              </a:solidFill>
              <a:latin typeface="Trebuchet MS"/>
            </a:endParaRPr>
          </a:p>
          <a:p>
            <a:pPr algn="ctr">
              <a:lnSpc>
                <a:spcPct val="100000"/>
              </a:lnSpc>
            </a:pPr>
            <a:r>
              <a:rPr lang="en-US" altLang="zh-CN" sz="3600" spc="-1" dirty="0">
                <a:solidFill>
                  <a:srgbClr val="000000"/>
                </a:solidFill>
                <a:latin typeface="Trebuchet MS"/>
              </a:rPr>
              <a:t>Declaring dynamic local/shared memory</a:t>
            </a:r>
            <a:endParaRPr lang="en-US" altLang="zh-CN" sz="3600" spc="-1" dirty="0"/>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在核函数源代码中将一个数组（</a:t>
            </a:r>
            <a:r>
              <a:rPr lang="en-US" altLang="zh-CN" sz="2000" spc="-1" dirty="0">
                <a:solidFill>
                  <a:srgbClr val="000000"/>
                </a:solidFill>
                <a:latin typeface="Trebuchet MS"/>
              </a:rPr>
              <a:t>array</a:t>
            </a:r>
            <a:r>
              <a:rPr lang="zh-CN" altLang="en-US" sz="2000" spc="-1" dirty="0">
                <a:solidFill>
                  <a:srgbClr val="000000"/>
                </a:solidFill>
                <a:latin typeface="Trebuchet MS"/>
              </a:rPr>
              <a:t>）定义为</a:t>
            </a:r>
            <a:r>
              <a:rPr lang="en-US" altLang="zh-CN" sz="2000" spc="-1" dirty="0">
                <a:solidFill>
                  <a:srgbClr val="000000"/>
                </a:solidFill>
                <a:latin typeface="Trebuchet MS"/>
              </a:rPr>
              <a:t> extern</a:t>
            </a:r>
            <a:endParaRPr lang="en-US" altLang="zh-CN" sz="2000" spc="-1" dirty="0"/>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__shared__ </a:t>
            </a:r>
            <a:r>
              <a:rPr lang="en-US" sz="2000" b="1" strike="noStrike" spc="-1" dirty="0">
                <a:solidFill>
                  <a:srgbClr val="C0504D"/>
                </a:solidFill>
                <a:latin typeface="Courier New Bold"/>
              </a:rPr>
              <a:t>int </a:t>
            </a:r>
            <a:r>
              <a:rPr lang="en-US" sz="2000" b="1" strike="noStrike" spc="-1" dirty="0">
                <a:solidFill>
                  <a:srgbClr val="000000"/>
                </a:solidFill>
                <a:latin typeface="Courier New Bold"/>
              </a:rPr>
              <a:t>array[];</a:t>
            </a:r>
            <a:endParaRPr lang="en-US" sz="2000" b="0" strike="noStrike" spc="-1" dirty="0">
              <a:latin typeface="Arial"/>
            </a:endParaRPr>
          </a:p>
          <a:p>
            <a:pPr>
              <a:lnSpc>
                <a:spcPct val="100000"/>
              </a:lnSpc>
              <a:spcBef>
                <a:spcPts val="400"/>
              </a:spcBef>
            </a:pPr>
            <a:endParaRPr lang="en-US" sz="20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spc="-1" dirty="0">
                <a:solidFill>
                  <a:srgbClr val="000000"/>
                </a:solidFill>
                <a:latin typeface="Trebuchet MS"/>
              </a:rPr>
              <a:t>执行核函数时，指定第三个参数作为共享内存的字节数（</a:t>
            </a:r>
            <a:r>
              <a:rPr lang="en-US" altLang="zh-CN" sz="2000" spc="-1" dirty="0">
                <a:solidFill>
                  <a:srgbClr val="000000"/>
                </a:solidFill>
                <a:latin typeface="Trebuchet MS"/>
              </a:rPr>
              <a:t>size of bytes</a:t>
            </a:r>
            <a:r>
              <a:rPr lang="zh-CN" altLang="en-US" sz="2000" spc="-1" dirty="0">
                <a:solidFill>
                  <a:srgbClr val="000000"/>
                </a:solidFill>
                <a:latin typeface="Trebuchet MS"/>
              </a:rPr>
              <a:t>）</a:t>
            </a:r>
            <a:endParaRPr lang="en-US" altLang="zh-CN" sz="2000" spc="-1" dirty="0"/>
          </a:p>
          <a:p>
            <a:pPr>
              <a:lnSpc>
                <a:spcPct val="100000"/>
              </a:lnSpc>
              <a:spcBef>
                <a:spcPts val="400"/>
              </a:spcBef>
            </a:pPr>
            <a:endParaRPr lang="en-US" sz="2000" b="0" strike="noStrike" spc="-1" dirty="0">
              <a:latin typeface="Arial"/>
            </a:endParaRPr>
          </a:p>
          <a:p>
            <a:pPr>
              <a:lnSpc>
                <a:spcPct val="100000"/>
              </a:lnSpc>
              <a:spcBef>
                <a:spcPts val="400"/>
              </a:spcBef>
            </a:pPr>
            <a:r>
              <a:rPr lang="en-US" sz="2000" b="1" strike="noStrike" spc="-1" dirty="0" err="1">
                <a:solidFill>
                  <a:srgbClr val="000000"/>
                </a:solidFill>
                <a:latin typeface="Courier New Bold"/>
              </a:rPr>
              <a:t>func</a:t>
            </a:r>
            <a:r>
              <a:rPr lang="en-US" sz="2000" b="1" strike="noStrike" spc="-1" dirty="0">
                <a:solidFill>
                  <a:srgbClr val="4F81BD"/>
                </a:solidFill>
                <a:latin typeface="Courier New Bold"/>
              </a:rPr>
              <a:t>&lt;&lt;&lt;</a:t>
            </a:r>
            <a:r>
              <a:rPr lang="en-US" sz="2000" b="1" strike="noStrike" spc="-1" dirty="0" err="1">
                <a:solidFill>
                  <a:srgbClr val="000000"/>
                </a:solidFill>
                <a:latin typeface="Courier New Bold"/>
              </a:rPr>
              <a:t>num_blocks</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num_threads_per_block</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shared_mem_size</a:t>
            </a:r>
            <a:r>
              <a:rPr lang="en-US" sz="2000" b="1" strike="noStrike" spc="-1" dirty="0">
                <a:solidFill>
                  <a:srgbClr val="4F81BD"/>
                </a:solidFill>
                <a:latin typeface="Courier New Bold"/>
              </a:rPr>
              <a:t>&gt;&gt;&gt;</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args</a:t>
            </a:r>
            <a:r>
              <a:rPr lang="en-US" sz="2000" b="1" strike="noStrike" spc="-1" dirty="0">
                <a:solidFill>
                  <a:srgbClr val="000000"/>
                </a:solidFill>
                <a:latin typeface="Courier New Bold"/>
              </a:rPr>
              <a:t>);</a:t>
            </a:r>
            <a:endParaRPr lang="en-US" sz="2000" b="0" strike="noStrike" spc="-1" dirty="0">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zh-CN" altLang="en-US" sz="2000" spc="-1" dirty="0">
                <a:solidFill>
                  <a:srgbClr val="000000"/>
                </a:solidFill>
                <a:latin typeface="Trebuchet MS"/>
              </a:rPr>
              <a:t>核函数接收一个局部数组作为参数（</a:t>
            </a:r>
            <a:r>
              <a:rPr lang="en-US" altLang="zh-CN" sz="2000" spc="-1" dirty="0">
                <a:solidFill>
                  <a:srgbClr val="000000"/>
                </a:solidFill>
                <a:latin typeface="Trebuchet MS"/>
              </a:rPr>
              <a:t>argument</a:t>
            </a:r>
            <a:r>
              <a:rPr lang="zh-CN" altLang="en-US" sz="2000" spc="-1" dirty="0">
                <a:solidFill>
                  <a:srgbClr val="000000"/>
                </a:solidFill>
                <a:latin typeface="Trebuchet MS"/>
              </a:rPr>
              <a:t>）</a:t>
            </a:r>
            <a:endParaRPr lang="en-US" altLang="zh-CN" sz="2000" spc="-1" dirty="0"/>
          </a:p>
          <a:p>
            <a:pPr>
              <a:lnSpc>
                <a:spcPct val="100000"/>
              </a:lnSpc>
              <a:spcBef>
                <a:spcPts val="400"/>
              </a:spcBef>
            </a:pPr>
            <a:r>
              <a:rPr lang="en-US" sz="2000" b="0" strike="noStrike" spc="-1" dirty="0">
                <a:solidFill>
                  <a:srgbClr val="9BBB59"/>
                </a:solidFill>
                <a:latin typeface="Trebuchet MS"/>
              </a:rPr>
              <a:t>    </a:t>
            </a:r>
            <a:r>
              <a:rPr lang="en-US" sz="1800" b="1" strike="noStrike" spc="-1" dirty="0">
                <a:solidFill>
                  <a:srgbClr val="8064A2"/>
                </a:solidFill>
                <a:latin typeface="Courier New Bold"/>
              </a:rPr>
              <a:t>__kernel </a:t>
            </a:r>
            <a:r>
              <a:rPr lang="en-US" sz="1800" b="1" strike="noStrike" spc="-1" dirty="0">
                <a:solidFill>
                  <a:srgbClr val="C0504D"/>
                </a:solidFill>
                <a:latin typeface="Courier New Bold"/>
              </a:rPr>
              <a:t>void</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func</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__local</a:t>
            </a:r>
            <a:r>
              <a:rPr lang="en-US" sz="1800" b="1" strike="noStrike" spc="-1" dirty="0">
                <a:solidFill>
                  <a:srgbClr val="9BBB59"/>
                </a:solidFill>
                <a:latin typeface="Courier New Bold"/>
              </a:rPr>
              <a:t> </a:t>
            </a:r>
            <a:r>
              <a:rPr lang="en-US" sz="1800" b="1" strike="noStrike" spc="-1" dirty="0">
                <a:solidFill>
                  <a:srgbClr val="C0504D"/>
                </a:solidFill>
                <a:latin typeface="Courier New Bold"/>
              </a:rPr>
              <a:t>int </a:t>
            </a:r>
            <a:r>
              <a:rPr lang="en-US" sz="1800" b="1" strike="noStrike" spc="-1" dirty="0">
                <a:solidFill>
                  <a:srgbClr val="000000"/>
                </a:solidFill>
                <a:latin typeface="Courier New Bold"/>
              </a:rPr>
              <a:t>*array) {}</a:t>
            </a:r>
            <a:endParaRPr lang="en-US" sz="1800" b="0" strike="noStrike" spc="-1" dirty="0">
              <a:latin typeface="Arial"/>
            </a:endParaRPr>
          </a:p>
          <a:p>
            <a:pPr>
              <a:lnSpc>
                <a:spcPct val="100000"/>
              </a:lnSpc>
              <a:spcBef>
                <a:spcPts val="360"/>
              </a:spcBef>
            </a:pPr>
            <a:endParaRPr lang="en-US" sz="1800" b="0" strike="noStrike" spc="-1" dirty="0">
              <a:latin typeface="Arial"/>
            </a:endParaRPr>
          </a:p>
          <a:p>
            <a:pPr marL="457200" indent="-456480">
              <a:lnSpc>
                <a:spcPct val="100000"/>
              </a:lnSpc>
              <a:spcBef>
                <a:spcPts val="400"/>
              </a:spcBef>
              <a:buClr>
                <a:srgbClr val="000000"/>
              </a:buClr>
              <a:buFont typeface="Trebuchet MS"/>
              <a:buAutoNum type="arabicPeriod" startAt="2"/>
            </a:pPr>
            <a:r>
              <a:rPr lang="zh-CN" altLang="en-US" sz="2000" b="0" strike="noStrike" spc="-1" dirty="0">
                <a:solidFill>
                  <a:srgbClr val="000000"/>
                </a:solidFill>
                <a:latin typeface="Trebuchet MS"/>
              </a:rPr>
              <a:t>设定核函数参数（</a:t>
            </a:r>
            <a:r>
              <a:rPr lang="en-US" altLang="zh-CN" sz="2000" spc="-1" dirty="0">
                <a:solidFill>
                  <a:srgbClr val="000000"/>
                </a:solidFill>
                <a:latin typeface="Trebuchet MS"/>
              </a:rPr>
              <a:t> kernel argument </a:t>
            </a:r>
            <a:r>
              <a:rPr lang="zh-CN" altLang="en-US" sz="2000" b="0" strike="noStrike" spc="-1" dirty="0">
                <a:solidFill>
                  <a:srgbClr val="000000"/>
                </a:solidFill>
                <a:latin typeface="Trebuchet MS"/>
              </a:rPr>
              <a:t>）来指定规模</a:t>
            </a:r>
            <a:endParaRPr lang="en-US" sz="2000" b="0" strike="noStrike" spc="-1" dirty="0">
              <a:latin typeface="Arial"/>
            </a:endParaRPr>
          </a:p>
          <a:p>
            <a:pPr>
              <a:lnSpc>
                <a:spcPct val="100000"/>
              </a:lnSpc>
              <a:spcBef>
                <a:spcPts val="400"/>
              </a:spcBef>
            </a:pPr>
            <a:endParaRPr lang="en-US" sz="2000" b="0" strike="noStrike" spc="-1" dirty="0">
              <a:latin typeface="Arial"/>
            </a:endParaRPr>
          </a:p>
          <a:p>
            <a:pPr>
              <a:lnSpc>
                <a:spcPct val="100000"/>
              </a:lnSpc>
              <a:spcBef>
                <a:spcPts val="360"/>
              </a:spcBef>
            </a:pPr>
            <a:r>
              <a:rPr lang="en-US" sz="1800" b="0" strike="noStrike" spc="-1" dirty="0">
                <a:solidFill>
                  <a:srgbClr val="000000"/>
                </a:solidFill>
                <a:latin typeface="Letter Gothic Std"/>
              </a:rPr>
              <a:t>  </a:t>
            </a:r>
            <a:r>
              <a:rPr lang="en-US" sz="1800" b="1" strike="noStrike" spc="-1" dirty="0" err="1">
                <a:solidFill>
                  <a:srgbClr val="17375E"/>
                </a:solidFill>
                <a:latin typeface="Courier New Bold"/>
              </a:rPr>
              <a:t>clSetKernelArg</a:t>
            </a:r>
            <a:r>
              <a:rPr lang="en-US" sz="1800" b="1" strike="noStrike" spc="-1" dirty="0">
                <a:solidFill>
                  <a:srgbClr val="000000"/>
                </a:solidFill>
                <a:latin typeface="Courier New Bold"/>
              </a:rPr>
              <a:t>(kernel, 0,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a:solidFill>
                  <a:srgbClr val="C0504D"/>
                </a:solidFill>
                <a:latin typeface="Courier New Bold"/>
              </a:rPr>
              <a:t>int</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num_elements</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NULL);</a:t>
            </a:r>
            <a:endParaRPr lang="en-US" sz="1800" b="0" strike="noStrike" spc="-1" dirty="0">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12954" y="23742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拆分工作任务</a:t>
            </a:r>
            <a:endParaRPr lang="en-US" altLang="zh-CN" sz="4400" b="0" strike="noStrike" spc="-1" dirty="0">
              <a:solidFill>
                <a:srgbClr val="000000"/>
              </a:solidFill>
              <a:latin typeface="Trebuchet MS"/>
            </a:endParaRPr>
          </a:p>
          <a:p>
            <a:pPr algn="ctr"/>
            <a:r>
              <a:rPr lang="en-US" altLang="zh-CN" spc="-1" dirty="0">
                <a:solidFill>
                  <a:srgbClr val="000000"/>
                </a:solidFill>
                <a:latin typeface="Trebuchet MS"/>
              </a:rPr>
              <a:t>Dividing up the work</a:t>
            </a:r>
            <a:endParaRPr lang="en-US" altLang="zh-CN" spc="-1" dirty="0"/>
          </a:p>
          <a:p>
            <a:pPr algn="ctr">
              <a:lnSpc>
                <a:spcPct val="100000"/>
              </a:lnSpc>
            </a:pPr>
            <a:endParaRPr lang="en-US" sz="4400" b="0" strike="noStrike" spc="-1" dirty="0">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将核函数提交队列（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指定线程块</a:t>
            </a:r>
            <a:r>
              <a:rPr lang="zh-CN" altLang="en-US" sz="2800" spc="-1" dirty="0">
                <a:solidFill>
                  <a:srgbClr val="000000"/>
                </a:solidFill>
                <a:latin typeface="Trebuchet MS"/>
              </a:rPr>
              <a:t>（</a:t>
            </a:r>
            <a:r>
              <a:rPr lang="en-US" altLang="zh-CN" sz="2800" spc="-1" dirty="0">
                <a:solidFill>
                  <a:srgbClr val="C0504D"/>
                </a:solidFill>
                <a:latin typeface="Trebuchet MS"/>
              </a:rPr>
              <a:t> thread blocks </a:t>
            </a:r>
            <a:r>
              <a:rPr lang="zh-CN" altLang="en-US" sz="2800" spc="-1" dirty="0">
                <a:solidFill>
                  <a:srgbClr val="000000"/>
                </a:solidFill>
                <a:latin typeface="Trebuchet MS"/>
              </a:rPr>
              <a:t>）</a:t>
            </a:r>
            <a:r>
              <a:rPr lang="zh-CN" altLang="en-US" sz="2800" b="0" strike="noStrike" spc="-1" dirty="0">
                <a:solidFill>
                  <a:srgbClr val="000000"/>
                </a:solidFill>
                <a:latin typeface="Trebuchet MS"/>
              </a:rPr>
              <a:t>的数目</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以及每个线程块中的线程数（</a:t>
            </a:r>
            <a:r>
              <a:rPr lang="en-US" altLang="zh-CN" sz="2800" spc="-1" dirty="0">
                <a:solidFill>
                  <a:srgbClr val="F79646"/>
                </a:solidFill>
                <a:latin typeface="Trebuchet MS"/>
              </a:rPr>
              <a:t> threads per block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指定问题规模（</a:t>
            </a:r>
            <a:r>
              <a:rPr lang="en-US" altLang="zh-CN" sz="2800" spc="-1" dirty="0">
                <a:solidFill>
                  <a:srgbClr val="4F81BD"/>
                </a:solidFill>
                <a:latin typeface="Trebuchet MS"/>
              </a:rPr>
              <a:t> problem size</a:t>
            </a:r>
            <a:r>
              <a:rPr lang="en-US" altLang="zh-CN" sz="2800" spc="-1" dirty="0">
                <a:solidFill>
                  <a:srgbClr val="000000"/>
                </a:solidFill>
                <a:latin typeface="Trebuchet MS"/>
              </a:rPr>
              <a:t> </a:t>
            </a:r>
            <a:r>
              <a:rPr lang="zh-CN" altLang="en-US" sz="2800" b="0" strike="noStrike" spc="-1" dirty="0">
                <a:solidFill>
                  <a:srgbClr val="000000"/>
                </a:solidFill>
                <a:latin typeface="Trebuchet MS"/>
              </a:rPr>
              <a:t>）以及每个工作组中的工作项个数（</a:t>
            </a:r>
            <a:r>
              <a:rPr lang="en-US" altLang="zh-CN" sz="2800" spc="-1" dirty="0">
                <a:solidFill>
                  <a:srgbClr val="F79646"/>
                </a:solidFill>
                <a:latin typeface="Trebuchet MS"/>
              </a:rPr>
              <a:t> work-items per work-group</a:t>
            </a:r>
            <a:r>
              <a:rPr lang="zh-CN" altLang="en-US" sz="2800" spc="-1" dirty="0">
                <a:solidFill>
                  <a:srgbClr val="F79646"/>
                </a:solidFill>
                <a:latin typeface="Trebuchet MS"/>
              </a:rPr>
              <a:t>，</a:t>
            </a:r>
            <a:r>
              <a:rPr lang="zh-CN" altLang="en-US" sz="2800" b="0" strike="noStrike" spc="-1" dirty="0">
                <a:solidFill>
                  <a:srgbClr val="000000"/>
                </a:solidFill>
                <a:latin typeface="Trebuchet MS"/>
              </a:rPr>
              <a:t>可选）</a:t>
            </a:r>
            <a:endParaRPr lang="en-US" sz="2800" b="0" strike="noStrike" spc="-1" dirty="0">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661360" y="47952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4F81BD"/>
                </a:solidFill>
                <a:latin typeface="Trebuchet MS"/>
                <a:ea typeface="DejaVu Sans"/>
              </a:rPr>
              <a:t>问题规模</a:t>
            </a:r>
            <a:endParaRPr lang="en-US" altLang="zh-CN" sz="1800" b="0" strike="noStrike" spc="-1" dirty="0">
              <a:solidFill>
                <a:srgbClr val="4F81BD"/>
              </a:solidFill>
              <a:latin typeface="Trebuchet MS"/>
              <a:ea typeface="DejaVu Sans"/>
            </a:endParaRPr>
          </a:p>
          <a:p>
            <a:pPr>
              <a:lnSpc>
                <a:spcPct val="100000"/>
              </a:lnSpc>
            </a:pPr>
            <a:r>
              <a:rPr lang="en-US" sz="1800" b="0" strike="noStrike" spc="-1" dirty="0">
                <a:solidFill>
                  <a:srgbClr val="4F81BD"/>
                </a:solidFill>
                <a:latin typeface="Trebuchet MS"/>
                <a:ea typeface="DejaVu Sans"/>
              </a:rPr>
              <a:t>Problem size</a:t>
            </a:r>
            <a:endParaRPr lang="en-US" sz="1800" b="0" strike="noStrike" spc="-1" dirty="0">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工作项</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Work-item</a:t>
            </a:r>
            <a:endParaRPr lang="en-US" sz="1800" b="0" strike="noStrike" spc="-1" dirty="0">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a:t>
            </a:r>
            <a:endParaRPr lang="en-US" sz="1800" b="0" strike="noStrike" spc="-1" dirty="0">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线程块</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Thread block</a:t>
            </a:r>
            <a:endParaRPr lang="en-US" sz="1800" b="0" strike="noStrike" spc="-1" dirty="0">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工作组</a:t>
            </a:r>
            <a:endParaRPr lang="en-US" altLang="zh-CN" sz="1800" b="0" strike="noStrike" spc="-1" dirty="0">
              <a:solidFill>
                <a:srgbClr val="000000"/>
              </a:solidFill>
              <a:latin typeface="Trebuchet MS"/>
              <a:ea typeface="DejaVu Sans"/>
            </a:endParaRPr>
          </a:p>
          <a:p>
            <a:pPr>
              <a:lnSpc>
                <a:spcPct val="100000"/>
              </a:lnSpc>
            </a:pPr>
            <a:r>
              <a:rPr lang="en-US" sz="1800" b="0" strike="noStrike" spc="-1" dirty="0">
                <a:solidFill>
                  <a:srgbClr val="000000"/>
                </a:solidFill>
                <a:latin typeface="Trebuchet MS"/>
                <a:ea typeface="DejaVu Sans"/>
              </a:rPr>
              <a:t>Work-group</a:t>
            </a:r>
            <a:endParaRPr lang="en-US" sz="1800" b="0" strike="noStrike" spc="-1" dirty="0">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zh-CN" altLang="en-US" sz="3600" spc="-1" dirty="0">
                <a:solidFill>
                  <a:srgbClr val="000000"/>
                </a:solidFill>
                <a:latin typeface="Trebuchet MS"/>
              </a:rPr>
              <a:t>将核函数提交队列（</a:t>
            </a:r>
            <a:r>
              <a:rPr lang="en-US" altLang="zh-CN" sz="3600" spc="-1" dirty="0">
                <a:solidFill>
                  <a:srgbClr val="000000"/>
                </a:solidFill>
                <a:latin typeface="Trebuchet MS"/>
              </a:rPr>
              <a:t>enqueue</a:t>
            </a:r>
            <a:r>
              <a:rPr lang="zh-CN" altLang="en-US" sz="3600" spc="-1" dirty="0">
                <a:solidFill>
                  <a:srgbClr val="000000"/>
                </a:solidFill>
                <a:latin typeface="Trebuchet MS"/>
              </a:rPr>
              <a:t>）</a:t>
            </a:r>
            <a:r>
              <a:rPr lang="en-US" sz="3600" b="0" strike="noStrike" spc="-1" dirty="0">
                <a:solidFill>
                  <a:srgbClr val="000000"/>
                </a:solidFill>
                <a:latin typeface="Trebuchet MS"/>
              </a:rPr>
              <a:t>(C++)</a:t>
            </a:r>
            <a:endParaRPr lang="en-US" sz="3600" b="0" strike="noStrike" spc="-1" dirty="0">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索引工作</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Indexing work</a:t>
            </a:r>
            <a:endParaRPr lang="en-US" sz="3200" b="0" strike="noStrike" spc="-1" dirty="0">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核函数中的差异</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Differences in kernels</a:t>
            </a:r>
            <a:endParaRPr lang="en-US" sz="3200" b="0" strike="noStrike" spc="-1" dirty="0">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从哪里找到核函数？</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输入一个字符串</a:t>
            </a:r>
            <a:r>
              <a:rPr lang="en-US" sz="2800" b="0" strike="noStrike" spc="-1" dirty="0">
                <a:solidFill>
                  <a:srgbClr val="000000"/>
                </a:solidFill>
                <a:latin typeface="Trebuchet MS"/>
              </a:rPr>
              <a:t>(const char *)</a:t>
            </a:r>
            <a:r>
              <a:rPr lang="zh-CN" altLang="en-US" sz="2800" b="0" strike="noStrike" spc="-1" dirty="0">
                <a:solidFill>
                  <a:srgbClr val="000000"/>
                </a:solidFill>
                <a:latin typeface="Trebuchet MS"/>
              </a:rPr>
              <a:t>，或者读取一个文件来加载</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）中的一个函数</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标记一个核函数（</a:t>
            </a:r>
            <a:r>
              <a:rPr lang="en-US" altLang="zh-CN" sz="3200" spc="-1" dirty="0">
                <a:solidFill>
                  <a:srgbClr val="000000"/>
                </a:solidFill>
                <a:latin typeface="Trebuchet MS"/>
              </a:rPr>
              <a:t> Denoting a kernel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__kernel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__global__</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什么时候编译核函数</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OpenCL – </a:t>
            </a:r>
            <a:r>
              <a:rPr lang="zh-CN" altLang="en-US" sz="2800" b="0" strike="noStrike" spc="-1" dirty="0">
                <a:solidFill>
                  <a:srgbClr val="000000"/>
                </a:solidFill>
                <a:latin typeface="Trebuchet MS"/>
              </a:rPr>
              <a:t>运行的时候（</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CUDA – </a:t>
            </a:r>
            <a:r>
              <a:rPr lang="zh-CN" altLang="en-US" sz="2800" b="0" strike="noStrike" spc="-1" dirty="0">
                <a:solidFill>
                  <a:srgbClr val="000000"/>
                </a:solidFill>
                <a:latin typeface="Trebuchet MS"/>
              </a:rPr>
              <a:t>宿主代码编译的时候（</a:t>
            </a:r>
            <a:r>
              <a:rPr lang="en-US" altLang="zh-CN" sz="2800" spc="-1" dirty="0">
                <a:solidFill>
                  <a:srgbClr val="000000"/>
                </a:solidFill>
                <a:latin typeface="Trebuchet MS"/>
              </a:rPr>
              <a:t> with compilation of host code </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宿主代码</a:t>
            </a:r>
            <a:endParaRPr lang="en-US" sz="4400" b="0" strike="noStrike" spc="-1" dirty="0">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默认情况下 </a:t>
            </a:r>
            <a:r>
              <a:rPr lang="en-US" sz="3200" b="0" strike="noStrike" spc="-1" dirty="0">
                <a:solidFill>
                  <a:srgbClr val="000000"/>
                </a:solidFill>
                <a:latin typeface="Trebuchet MS"/>
              </a:rPr>
              <a:t>CUDA </a:t>
            </a:r>
            <a:r>
              <a:rPr lang="zh-CN" altLang="en-US" sz="3200" b="0" strike="noStrike" spc="-1" dirty="0">
                <a:solidFill>
                  <a:srgbClr val="000000"/>
                </a:solidFill>
                <a:latin typeface="Trebuchet MS"/>
              </a:rPr>
              <a:t>自动初始化 </a:t>
            </a:r>
            <a:r>
              <a:rPr lang="en-US" altLang="zh-CN" sz="3200" b="0" strike="noStrike" spc="-1" dirty="0">
                <a:solidFill>
                  <a:srgbClr val="000000"/>
                </a:solidFill>
                <a:latin typeface="Trebuchet MS"/>
              </a:rPr>
              <a:t>GPU</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如果你需要其他更复杂的事情，比如多个</a:t>
            </a:r>
            <a:r>
              <a:rPr lang="en-US" altLang="zh-CN" sz="2800" spc="-1" dirty="0">
                <a:solidFill>
                  <a:srgbClr val="000000"/>
                </a:solidFill>
                <a:latin typeface="Trebuchet MS"/>
              </a:rPr>
              <a:t> GPU </a:t>
            </a:r>
            <a:r>
              <a:rPr lang="zh-CN" altLang="en-US" sz="2800" spc="-1" dirty="0">
                <a:solidFill>
                  <a:srgbClr val="000000"/>
                </a:solidFill>
                <a:latin typeface="Trebuchet MS"/>
              </a:rPr>
              <a:t>设备之类的，需要自己手动调整</a:t>
            </a:r>
            <a:endParaRPr lang="en-US" sz="2800" b="0" strike="noStrike" spc="-1" dirty="0">
              <a:solidFill>
                <a:srgbClr val="000000"/>
              </a:solidFill>
              <a:latin typeface="Trebuchet MS"/>
            </a:endParaRPr>
          </a:p>
          <a:p>
            <a:pPr marL="457920" lvl="1">
              <a:lnSpc>
                <a:spcPct val="100000"/>
              </a:lnSpc>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总是要求清晰的设备初始化（</a:t>
            </a:r>
            <a:r>
              <a:rPr lang="en-US" altLang="zh-CN" sz="3200" spc="-1" dirty="0">
                <a:solidFill>
                  <a:srgbClr val="000000"/>
                </a:solidFill>
                <a:latin typeface="Trebuchet MS"/>
              </a:rPr>
              <a:t> explicit device initialization </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不仅能够运行在 </a:t>
            </a:r>
            <a:r>
              <a:rPr lang="en-US" sz="2800" b="0" strike="noStrike" spc="-1" dirty="0">
                <a:solidFill>
                  <a:srgbClr val="000000"/>
                </a:solidFill>
                <a:latin typeface="Trebuchet MS"/>
              </a:rPr>
              <a:t>NVIDIA® GPU</a:t>
            </a:r>
            <a:r>
              <a:rPr lang="zh-CN" altLang="en-US" sz="2800" spc="-1" dirty="0">
                <a:solidFill>
                  <a:srgbClr val="000000"/>
                </a:solidFill>
                <a:latin typeface="Trebuchet MS"/>
              </a:rPr>
              <a:t> 上，还能运行在很多其他设备上，所以你必须指定使用哪个设备</a:t>
            </a:r>
            <a:endParaRPr lang="en-US" sz="2800" b="0" strike="noStrike" spc="-1" dirty="0">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线程同步</a:t>
            </a:r>
            <a:endParaRPr lang="en-US" altLang="zh-CN" sz="4400" b="0" strike="noStrike" spc="-1" dirty="0">
              <a:solidFill>
                <a:srgbClr val="000000"/>
              </a:solidFill>
              <a:latin typeface="Trebuchet MS"/>
            </a:endParaRPr>
          </a:p>
          <a:p>
            <a:pPr algn="ctr">
              <a:lnSpc>
                <a:spcPct val="100000"/>
              </a:lnSpc>
            </a:pPr>
            <a:r>
              <a:rPr lang="en-US" sz="3200" b="0" strike="noStrike" spc="-1" dirty="0">
                <a:solidFill>
                  <a:srgbClr val="000000"/>
                </a:solidFill>
                <a:latin typeface="Trebuchet MS"/>
              </a:rPr>
              <a:t>Thread Synchronization</a:t>
            </a:r>
            <a:endParaRPr lang="en-US" sz="3200" b="0" strike="noStrike" spc="-1" dirty="0">
              <a:latin typeface="Arial"/>
            </a:endParaRPr>
          </a:p>
        </p:txBody>
      </p:sp>
      <p:graphicFrame>
        <p:nvGraphicFramePr>
          <p:cNvPr id="2087" name="Table 2"/>
          <p:cNvGraphicFramePr/>
          <p:nvPr/>
        </p:nvGraphicFramePr>
        <p:xfrm>
          <a:off x="107640" y="1600200"/>
          <a:ext cx="8928720" cy="452916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从 </a:t>
            </a:r>
            <a:r>
              <a:rPr lang="en-US" altLang="zh-CN" sz="4400" b="0" strike="noStrike" spc="-1" dirty="0">
                <a:solidFill>
                  <a:srgbClr val="000000"/>
                </a:solidFill>
                <a:latin typeface="Trebuchet MS"/>
              </a:rPr>
              <a:t>CUDA </a:t>
            </a:r>
            <a:r>
              <a:rPr lang="zh-CN" altLang="en-US" sz="4400" b="0" strike="noStrike" spc="-1" dirty="0">
                <a:solidFill>
                  <a:srgbClr val="000000"/>
                </a:solidFill>
                <a:latin typeface="Trebuchet MS"/>
              </a:rPr>
              <a:t>到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的翻译</a:t>
            </a:r>
            <a:endParaRPr lang="en-US" sz="4400" b="0" strike="noStrike" spc="-1" dirty="0">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更多相关信息</a:t>
            </a:r>
            <a:endParaRPr lang="en-US" sz="4400" b="0" strike="noStrike" spc="-1" dirty="0">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 </a:t>
            </a:r>
            <a:r>
              <a:rPr lang="en-US" altLang="zh-CN" sz="2800" b="0" strike="noStrike" spc="-1" dirty="0">
                <a:solidFill>
                  <a:srgbClr val="000000"/>
                </a:solidFill>
                <a:latin typeface="Trebuchet MS"/>
              </a:rPr>
              <a:t>CUDA</a:t>
            </a:r>
            <a:r>
              <a:rPr lang="zh-CN" altLang="en-US" sz="2800" b="0" strike="noStrike" spc="-1" dirty="0">
                <a:solidFill>
                  <a:srgbClr val="000000"/>
                </a:solidFill>
                <a:latin typeface="Trebuchet MS"/>
              </a:rPr>
              <a:t>或者串行的</a:t>
            </a:r>
            <a:r>
              <a:rPr lang="en-US" altLang="zh-CN" sz="2800" b="0" strike="noStrike" spc="-1" dirty="0">
                <a:solidFill>
                  <a:srgbClr val="000000"/>
                </a:solidFill>
                <a:latin typeface="Trebuchet MS"/>
              </a:rPr>
              <a:t>C</a:t>
            </a:r>
            <a:r>
              <a:rPr lang="zh-CN" altLang="en-US" sz="2800" b="0" strike="noStrike" spc="-1" dirty="0">
                <a:solidFill>
                  <a:srgbClr val="000000"/>
                </a:solidFill>
                <a:latin typeface="Trebuchet MS"/>
              </a:rPr>
              <a:t>语言程序移植到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上</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 </a:t>
            </a:r>
            <a:r>
              <a:rPr lang="en-US" altLang="zh-CN" sz="2800" b="0" strike="noStrike" spc="-1" dirty="0">
                <a:solidFill>
                  <a:srgbClr val="000000"/>
                </a:solidFill>
                <a:latin typeface="Trebuchet MS"/>
              </a:rPr>
              <a:t>CUDA </a:t>
            </a:r>
            <a:r>
              <a:rPr lang="zh-CN" altLang="en-US" sz="2800" b="0" strike="noStrike" spc="-1" dirty="0">
                <a:solidFill>
                  <a:srgbClr val="000000"/>
                </a:solidFill>
                <a:latin typeface="Trebuchet MS"/>
              </a:rPr>
              <a:t>核函数，判断哪些部分需要修改调整</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修改成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中的等价表达方式（</a:t>
            </a:r>
            <a:r>
              <a:rPr lang="en-US" altLang="zh-CN" sz="2400" b="0" strike="noStrike" spc="-1" dirty="0">
                <a:solidFill>
                  <a:srgbClr val="000000"/>
                </a:solidFill>
                <a:latin typeface="Trebuchet MS"/>
              </a:rPr>
              <a:t>equivalents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测试宿主代码，将</a:t>
            </a:r>
            <a:r>
              <a:rPr lang="zh-CN" altLang="en-US" sz="2800" spc="-1" dirty="0">
                <a:solidFill>
                  <a:srgbClr val="000000"/>
                </a:solidFill>
                <a:latin typeface="Trebuchet MS"/>
              </a:rPr>
              <a:t>命令移植成 </a:t>
            </a:r>
            <a:r>
              <a:rPr lang="en-US" altLang="zh-CN" sz="2800" spc="-1" dirty="0">
                <a:solidFill>
                  <a:srgbClr val="000000"/>
                </a:solidFill>
                <a:latin typeface="Trebuchet MS"/>
              </a:rPr>
              <a:t>OpenCL </a:t>
            </a:r>
            <a:r>
              <a:rPr lang="zh-CN" altLang="en-US" sz="2800" spc="-1" dirty="0">
                <a:solidFill>
                  <a:srgbClr val="000000"/>
                </a:solidFill>
                <a:latin typeface="Trebuchet MS"/>
              </a:rPr>
              <a:t>中的等价表达方式（</a:t>
            </a:r>
            <a:r>
              <a:rPr lang="en-US" altLang="zh-CN" sz="2800" spc="-1" dirty="0">
                <a:solidFill>
                  <a:srgbClr val="000000"/>
                </a:solidFill>
                <a:latin typeface="Trebuchet MS"/>
              </a:rPr>
              <a:t>equivalents</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和 </a:t>
            </a:r>
            <a:r>
              <a:rPr lang="en-US" altLang="zh-CN" sz="2800" spc="-1" dirty="0">
                <a:solidFill>
                  <a:srgbClr val="000000"/>
                </a:solidFill>
                <a:latin typeface="Trebuchet MS"/>
              </a:rPr>
              <a:t>CUDA </a:t>
            </a:r>
            <a:r>
              <a:rPr lang="zh-CN" altLang="en-US" sz="2800" spc="-1" dirty="0">
                <a:solidFill>
                  <a:srgbClr val="000000"/>
                </a:solidFill>
                <a:latin typeface="Trebuchet MS"/>
              </a:rPr>
              <a:t>的程序应该由完全相同的输出结果，检查验证一下吧！</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3000" b="1" cap="all" spc="-1" dirty="0">
                <a:solidFill>
                  <a:srgbClr val="000000"/>
                </a:solidFill>
                <a:latin typeface="Trebuchet MS"/>
              </a:rPr>
              <a:t>一些结论</a:t>
            </a:r>
            <a:endParaRPr lang="en-US" altLang="zh-CN" sz="3000" b="1" cap="all" spc="-1" dirty="0">
              <a:solidFill>
                <a:srgbClr val="000000"/>
              </a:solidFill>
              <a:latin typeface="Trebuchet MS"/>
            </a:endParaRPr>
          </a:p>
          <a:p>
            <a:pPr>
              <a:lnSpc>
                <a:spcPct val="100000"/>
              </a:lnSpc>
            </a:pPr>
            <a:r>
              <a:rPr lang="en-US" sz="3000" b="1" cap="all" spc="-1" dirty="0">
                <a:solidFill>
                  <a:srgbClr val="000000"/>
                </a:solidFill>
                <a:latin typeface="Trebuchet MS"/>
              </a:rPr>
              <a:t>Some Concluding remarks</a:t>
            </a:r>
            <a:endParaRPr lang="en-US" sz="3000"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结论</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Conclusion</a:t>
            </a:r>
            <a:endParaRPr lang="en-US" spc="-1" dirty="0">
              <a:latin typeface="Arial"/>
            </a:endParaRPr>
          </a:p>
        </p:txBody>
      </p:sp>
      <p:sp>
        <p:nvSpPr>
          <p:cNvPr id="2096" name="CustomShape 2"/>
          <p:cNvSpPr/>
          <p:nvPr/>
        </p:nvSpPr>
        <p:spPr>
          <a:xfrm>
            <a:off x="1277730" y="1862730"/>
            <a:ext cx="6588270" cy="40834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62500" lnSpcReduction="20000"/>
          </a:bodyPr>
          <a:lstStyle/>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有广泛的工业界支持</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定义了一套用于异构计算的平台接口</a:t>
            </a:r>
            <a:r>
              <a:rPr lang="en-US" altLang="zh-CN" sz="2400" spc="-1" dirty="0">
                <a:solidFill>
                  <a:srgbClr val="000000"/>
                </a:solidFill>
                <a:latin typeface="Trebuchet MS"/>
              </a:rPr>
              <a:t>/</a:t>
            </a:r>
            <a:r>
              <a:rPr lang="zh-CN" altLang="en-US" sz="2400" spc="-1" dirty="0">
                <a:solidFill>
                  <a:srgbClr val="000000"/>
                </a:solidFill>
                <a:latin typeface="Trebuchet MS"/>
              </a:rPr>
              <a:t>框架（</a:t>
            </a:r>
            <a:r>
              <a:rPr lang="en-US" altLang="zh-CN" sz="2400" spc="-1" dirty="0">
                <a:solidFill>
                  <a:srgbClr val="000000"/>
                </a:solidFill>
                <a:latin typeface="Trebuchet MS"/>
              </a:rPr>
              <a:t> platform-API/framework </a:t>
            </a:r>
            <a:r>
              <a:rPr lang="zh-CN" altLang="en-US" sz="2400" spc="-1" dirty="0">
                <a:solidFill>
                  <a:srgbClr val="000000"/>
                </a:solidFill>
                <a:latin typeface="Trebuchet MS"/>
              </a:rPr>
              <a:t>），而不仅仅是针对</a:t>
            </a:r>
            <a:r>
              <a:rPr lang="en-US" sz="2400" spc="-1" dirty="0">
                <a:solidFill>
                  <a:srgbClr val="000000"/>
                </a:solidFill>
                <a:latin typeface="Trebuchet MS"/>
              </a:rPr>
              <a:t> GPGPU </a:t>
            </a:r>
            <a:r>
              <a:rPr lang="zh-CN" altLang="en-US" sz="2400" spc="-1" dirty="0">
                <a:solidFill>
                  <a:srgbClr val="000000"/>
                </a:solidFill>
                <a:latin typeface="Trebuchet MS"/>
              </a:rPr>
              <a:t>或者</a:t>
            </a:r>
            <a:r>
              <a:rPr lang="en-US" sz="2400" spc="-1" dirty="0">
                <a:solidFill>
                  <a:srgbClr val="000000"/>
                </a:solidFill>
                <a:latin typeface="Trebuchet MS"/>
              </a:rPr>
              <a:t> CPU-offload </a:t>
            </a:r>
            <a:r>
              <a:rPr lang="zh-CN" altLang="en-US" sz="2400" spc="-1" dirty="0">
                <a:solidFill>
                  <a:srgbClr val="000000"/>
                </a:solidFill>
                <a:latin typeface="Trebuchet MS"/>
              </a:rPr>
              <a:t>编程开发</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有用于开发具有可移植的高性能代码的潜力；但需要正确使用</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当前最新的 </a:t>
            </a:r>
            <a:r>
              <a:rPr lang="en-US" altLang="zh-CN" sz="2400" spc="-1" dirty="0">
                <a:solidFill>
                  <a:srgbClr val="000000"/>
                </a:solidFill>
                <a:latin typeface="Trebuchet MS"/>
              </a:rPr>
              <a:t>C++ </a:t>
            </a:r>
            <a:r>
              <a:rPr lang="zh-CN" altLang="en-US" sz="2400" spc="-1" dirty="0">
                <a:solidFill>
                  <a:srgbClr val="000000"/>
                </a:solidFill>
                <a:latin typeface="Trebuchet MS"/>
              </a:rPr>
              <a:t>和 </a:t>
            </a:r>
            <a:r>
              <a:rPr lang="en-US" altLang="zh-CN" sz="2400" spc="-1" dirty="0">
                <a:solidFill>
                  <a:srgbClr val="000000"/>
                </a:solidFill>
                <a:latin typeface="Trebuchet MS"/>
              </a:rPr>
              <a:t>Python </a:t>
            </a:r>
            <a:r>
              <a:rPr lang="zh-CN" altLang="en-US" sz="2400" spc="-1" dirty="0">
                <a:solidFill>
                  <a:srgbClr val="000000"/>
                </a:solidFill>
                <a:latin typeface="Trebuchet MS"/>
              </a:rPr>
              <a:t>的接口（</a:t>
            </a:r>
            <a:r>
              <a:rPr lang="en-US" altLang="zh-CN" sz="2400" spc="-1" dirty="0">
                <a:solidFill>
                  <a:srgbClr val="000000"/>
                </a:solidFill>
                <a:latin typeface="Trebuchet MS"/>
              </a:rPr>
              <a:t>API</a:t>
            </a:r>
            <a:r>
              <a:rPr lang="zh-CN" altLang="en-US" sz="2400" spc="-1" dirty="0">
                <a:solidFill>
                  <a:srgbClr val="000000"/>
                </a:solidFill>
                <a:latin typeface="Trebuchet MS"/>
              </a:rPr>
              <a:t>）使得开发 </a:t>
            </a:r>
            <a:r>
              <a:rPr lang="en-US" altLang="zh-CN" sz="2400" spc="-1" dirty="0">
                <a:solidFill>
                  <a:srgbClr val="000000"/>
                </a:solidFill>
                <a:latin typeface="Trebuchet MS"/>
              </a:rPr>
              <a:t>OpenCL </a:t>
            </a:r>
            <a:r>
              <a:rPr lang="zh-CN" altLang="en-US" sz="2400" spc="-1" dirty="0">
                <a:solidFill>
                  <a:srgbClr val="000000"/>
                </a:solidFill>
                <a:latin typeface="Trebuchet MS"/>
              </a:rPr>
              <a:t>程序比以前容易多了</a:t>
            </a:r>
            <a:endParaRPr lang="en-US" sz="2400" spc="-1" dirty="0">
              <a:latin typeface="Arial"/>
            </a:endParaRPr>
          </a:p>
          <a:p>
            <a:pPr>
              <a:lnSpc>
                <a:spcPct val="110000"/>
              </a:lnSpc>
              <a:spcBef>
                <a:spcPts val="481"/>
              </a:spcBef>
            </a:pP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未来很清晰：</a:t>
            </a:r>
            <a:endParaRPr lang="en-US" sz="2400" spc="-1" dirty="0">
              <a:latin typeface="Arial"/>
            </a:endParaRPr>
          </a:p>
          <a:p>
            <a:pPr marL="557280" lvl="1" indent="-213840">
              <a:lnSpc>
                <a:spcPct val="110000"/>
              </a:lnSpc>
              <a:spcBef>
                <a:spcPts val="510"/>
              </a:spcBef>
              <a:buClr>
                <a:srgbClr val="000000"/>
              </a:buClr>
              <a:buFont typeface="Arial"/>
              <a:buChar char="–"/>
            </a:pPr>
            <a:r>
              <a:rPr lang="en-US" altLang="zh-CN" sz="2100" spc="-1" dirty="0">
                <a:solidFill>
                  <a:srgbClr val="000000"/>
                </a:solidFill>
                <a:latin typeface="Trebuchet MS"/>
              </a:rPr>
              <a:t>OpenCL </a:t>
            </a:r>
            <a:r>
              <a:rPr lang="zh-CN" altLang="en-US" sz="2100" spc="-1" dirty="0">
                <a:solidFill>
                  <a:srgbClr val="000000"/>
                </a:solidFill>
                <a:latin typeface="Trebuchet MS"/>
              </a:rPr>
              <a:t>是唯一一个在一个程序内同时结合了任务并行（</a:t>
            </a:r>
            <a:r>
              <a:rPr lang="en-US" altLang="zh-CN" sz="2100" spc="-1" dirty="0">
                <a:solidFill>
                  <a:srgbClr val="000000"/>
                </a:solidFill>
                <a:latin typeface="Trebuchet MS"/>
              </a:rPr>
              <a:t>task parallel</a:t>
            </a:r>
            <a:r>
              <a:rPr lang="zh-CN" altLang="en-US" sz="2100" spc="-1" dirty="0">
                <a:solidFill>
                  <a:srgbClr val="000000"/>
                </a:solidFill>
                <a:latin typeface="Trebuchet MS"/>
              </a:rPr>
              <a:t>）和数据并行（</a:t>
            </a:r>
            <a:r>
              <a:rPr lang="en-US" altLang="zh-CN" sz="2100" spc="-1" dirty="0">
                <a:solidFill>
                  <a:srgbClr val="000000"/>
                </a:solidFill>
                <a:latin typeface="Trebuchet MS"/>
              </a:rPr>
              <a:t>data parallel</a:t>
            </a:r>
            <a:r>
              <a:rPr lang="zh-CN" altLang="en-US" sz="2100" spc="-1" dirty="0">
                <a:solidFill>
                  <a:srgbClr val="000000"/>
                </a:solidFill>
                <a:latin typeface="Trebuchet MS"/>
              </a:rPr>
              <a:t>）的分布式开发标准（</a:t>
            </a:r>
            <a:r>
              <a:rPr lang="en-US" altLang="zh-CN" sz="2100" spc="-1" dirty="0">
                <a:solidFill>
                  <a:srgbClr val="000000"/>
                </a:solidFill>
                <a:latin typeface="Trebuchet MS"/>
              </a:rPr>
              <a:t>parallel programming standard</a:t>
            </a:r>
            <a:r>
              <a:rPr lang="zh-CN" altLang="en-US" sz="2100" spc="-1" dirty="0">
                <a:solidFill>
                  <a:srgbClr val="000000"/>
                </a:solidFill>
                <a:latin typeface="Trebuchet MS"/>
              </a:rPr>
              <a:t>），同时在平台上所有的可用资源上能够进行负载均衡（</a:t>
            </a:r>
            <a:r>
              <a:rPr lang="en-US" altLang="zh-CN" sz="2100" spc="-1" dirty="0">
                <a:solidFill>
                  <a:srgbClr val="000000"/>
                </a:solidFill>
                <a:latin typeface="Trebuchet MS"/>
              </a:rPr>
              <a:t>load balancing</a:t>
            </a:r>
            <a:r>
              <a:rPr lang="zh-CN" altLang="en-US" sz="2100" spc="-1" dirty="0">
                <a:solidFill>
                  <a:srgbClr val="000000"/>
                </a:solidFill>
                <a:latin typeface="Trebuchet MS"/>
              </a:rPr>
              <a:t>）</a:t>
            </a:r>
            <a:endParaRPr lang="en-US" sz="2100" spc="-1" dirty="0">
              <a:latin typeface="Arial"/>
            </a:endParaRPr>
          </a:p>
          <a:p>
            <a:pPr>
              <a:lnSpc>
                <a:spcPct val="110000"/>
              </a:lnSpc>
              <a:spcBef>
                <a:spcPts val="481"/>
              </a:spcBef>
            </a:pPr>
            <a:endParaRPr lang="en-US" sz="2100" spc="-1" dirty="0">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其他的重要相关趋势</a:t>
            </a:r>
            <a:endParaRPr lang="en-US" sz="3300" spc="-1" dirty="0">
              <a:latin typeface="Arial"/>
            </a:endParaRPr>
          </a:p>
        </p:txBody>
      </p:sp>
      <p:sp>
        <p:nvSpPr>
          <p:cNvPr id="2098" name="CustomShape 2"/>
          <p:cNvSpPr/>
          <p:nvPr/>
        </p:nvSpPr>
        <p:spPr>
          <a:xfrm>
            <a:off x="1223730" y="1915920"/>
            <a:ext cx="6642270" cy="39428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47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OpenCL’s </a:t>
            </a:r>
            <a:r>
              <a:rPr lang="zh-CN" altLang="en-US" sz="2400" spc="-1" dirty="0">
                <a:solidFill>
                  <a:srgbClr val="000000"/>
                </a:solidFill>
                <a:latin typeface="Trebuchet MS"/>
              </a:rPr>
              <a:t>标准可移植中间表示层（</a:t>
            </a:r>
            <a:r>
              <a:rPr lang="en-US" altLang="zh-CN" sz="2400" spc="-1" dirty="0">
                <a:solidFill>
                  <a:srgbClr val="000000"/>
                </a:solidFill>
                <a:latin typeface="Trebuchet MS"/>
              </a:rPr>
              <a:t> Standard Portable Intermediate Representation </a:t>
            </a:r>
            <a:r>
              <a:rPr lang="zh-CN" altLang="en-US" sz="2400" spc="-1" dirty="0">
                <a:solidFill>
                  <a:srgbClr val="000000"/>
                </a:solidFill>
                <a:latin typeface="Trebuchet MS"/>
              </a:rPr>
              <a:t>，缩写为</a:t>
            </a:r>
            <a:r>
              <a:rPr lang="en-US" altLang="zh-CN" sz="2400" spc="-1" dirty="0">
                <a:solidFill>
                  <a:srgbClr val="000000"/>
                </a:solidFill>
                <a:latin typeface="Trebuchet MS"/>
              </a:rPr>
              <a:t>SPIR) </a:t>
            </a:r>
            <a:r>
              <a:rPr lang="zh-CN" alt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基于</a:t>
            </a:r>
            <a:r>
              <a:rPr lang="en-US" sz="2100" spc="-1" dirty="0">
                <a:solidFill>
                  <a:srgbClr val="000000"/>
                </a:solidFill>
                <a:latin typeface="Trebuchet MS"/>
              </a:rPr>
              <a:t>LLVM </a:t>
            </a:r>
            <a:r>
              <a:rPr lang="zh-CN" altLang="en-US" sz="2100" spc="-1" dirty="0">
                <a:solidFill>
                  <a:srgbClr val="000000"/>
                </a:solidFill>
                <a:latin typeface="Trebuchet MS"/>
              </a:rPr>
              <a:t>的中间表示层</a:t>
            </a:r>
            <a:r>
              <a:rPr lang="en-US" sz="2100" spc="-1" dirty="0">
                <a:solidFill>
                  <a:srgbClr val="000000"/>
                </a:solidFill>
                <a:latin typeface="Trebuchet MS"/>
              </a:rPr>
              <a:t> IR</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支持直接可互换的前后端（</a:t>
            </a:r>
            <a:r>
              <a:rPr lang="en-US" altLang="zh-CN" sz="2100" spc="-1" dirty="0">
                <a:solidFill>
                  <a:srgbClr val="000000"/>
                </a:solidFill>
                <a:latin typeface="Trebuchet MS"/>
              </a:rPr>
              <a:t> Makes interchangeable front- and back-ends straightforward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现在 </a:t>
            </a:r>
            <a:r>
              <a:rPr lang="en-US" altLang="zh-CN" sz="2100" spc="-1" dirty="0">
                <a:solidFill>
                  <a:srgbClr val="000000"/>
                </a:solidFill>
                <a:latin typeface="Trebuchet MS"/>
              </a:rPr>
              <a:t>OpenCL </a:t>
            </a:r>
            <a:r>
              <a:rPr lang="zh-CN" altLang="en-US" sz="2100" spc="-1" dirty="0">
                <a:solidFill>
                  <a:srgbClr val="000000"/>
                </a:solidFill>
                <a:latin typeface="Trebuchet MS"/>
              </a:rPr>
              <a:t>核函数（</a:t>
            </a:r>
            <a:r>
              <a:rPr lang="en-US" altLang="zh-CN" sz="2100" spc="-1" dirty="0">
                <a:solidFill>
                  <a:srgbClr val="000000"/>
                </a:solidFill>
                <a:latin typeface="Trebuchet MS"/>
              </a:rPr>
              <a:t>kernel</a:t>
            </a:r>
            <a:r>
              <a:rPr lang="zh-CN" altLang="en-US" sz="2100" spc="-1" dirty="0">
                <a:solidFill>
                  <a:srgbClr val="000000"/>
                </a:solidFill>
                <a:latin typeface="Trebuchet MS"/>
              </a:rPr>
              <a:t>）的链接库（</a:t>
            </a:r>
            <a:r>
              <a:rPr lang="en-US" altLang="zh-CN" sz="2100" spc="-1" dirty="0">
                <a:solidFill>
                  <a:srgbClr val="000000"/>
                </a:solidFill>
                <a:latin typeface="Trebuchet MS"/>
              </a:rPr>
              <a:t>library</a:t>
            </a:r>
            <a:r>
              <a:rPr lang="zh-CN" altLang="en-US" sz="2100" spc="-1" dirty="0">
                <a:solidFill>
                  <a:srgbClr val="000000"/>
                </a:solidFill>
                <a:latin typeface="Trebuchet MS"/>
              </a:rPr>
              <a:t>）可以使用“二进制（</a:t>
            </a:r>
            <a:r>
              <a:rPr lang="en-US" altLang="zh-CN" sz="2100" spc="-1" dirty="0">
                <a:solidFill>
                  <a:srgbClr val="000000"/>
                </a:solidFill>
                <a:latin typeface="Trebuchet MS"/>
              </a:rPr>
              <a:t>binary</a:t>
            </a:r>
            <a:r>
              <a:rPr lang="zh-CN" altLang="en-US" sz="2100" spc="-1" dirty="0">
                <a:solidFill>
                  <a:srgbClr val="000000"/>
                </a:solidFill>
                <a:latin typeface="Trebuchet MS"/>
              </a:rPr>
              <a:t>）”形式发布，保护软件开发人员的知识产权</a:t>
            </a:r>
            <a:endParaRPr lang="en-US" altLang="zh-CN" sz="2100" spc="-1" dirty="0">
              <a:solidFill>
                <a:srgbClr val="000000"/>
              </a:solidFill>
              <a:latin typeface="Trebuchet MS"/>
            </a:endParaRPr>
          </a:p>
          <a:p>
            <a:pPr marL="343440" lvl="1">
              <a:spcBef>
                <a:spcPts val="421"/>
              </a:spcBef>
              <a:buClr>
                <a:srgbClr val="000000"/>
              </a:buClr>
            </a:pP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OpenCL 2.0 </a:t>
            </a:r>
            <a:r>
              <a:rPr lang="zh-CN" altLang="en-US" sz="2400" spc="-1" dirty="0">
                <a:solidFill>
                  <a:srgbClr val="000000"/>
                </a:solidFill>
                <a:latin typeface="Trebuchet MS"/>
              </a:rPr>
              <a:t>新增的支持内容</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宿主和设备之间的共享虚拟内存的共享地址（</a:t>
            </a:r>
            <a:r>
              <a:rPr lang="en-US" altLang="zh-CN" sz="2100" spc="-1" dirty="0">
                <a:solidFill>
                  <a:srgbClr val="000000"/>
                </a:solidFill>
                <a:latin typeface="Trebuchet MS"/>
              </a:rPr>
              <a:t> Shared virtual memory to share addresses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动态（嵌套）并行机制（</a:t>
            </a:r>
            <a:r>
              <a:rPr lang="en-US" altLang="zh-CN" sz="2100" spc="-1" dirty="0">
                <a:solidFill>
                  <a:srgbClr val="000000"/>
                </a:solidFill>
                <a:latin typeface="Trebuchet MS"/>
              </a:rPr>
              <a:t> Dynamic (nested) parallelism </a:t>
            </a:r>
            <a:r>
              <a:rPr lang="zh-CN" altLang="en-US" sz="2100" spc="-1" dirty="0">
                <a:solidFill>
                  <a:srgbClr val="000000"/>
                </a:solidFill>
                <a:latin typeface="Trebuchet MS"/>
              </a:rPr>
              <a:t>），无需宿主干预，核函数可以直接将其他核函数在同一个设备上提交队列（</a:t>
            </a:r>
            <a:r>
              <a:rPr lang="en-US" altLang="zh-CN" sz="2100" spc="-1" dirty="0">
                <a:solidFill>
                  <a:srgbClr val="000000"/>
                </a:solidFill>
                <a:latin typeface="Trebuchet MS"/>
              </a:rPr>
              <a:t>enqueue</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基于 </a:t>
            </a:r>
            <a:r>
              <a:rPr lang="en-US" altLang="zh-CN" sz="2100" spc="-1" dirty="0">
                <a:solidFill>
                  <a:srgbClr val="000000"/>
                </a:solidFill>
                <a:latin typeface="Trebuchet MS"/>
              </a:rPr>
              <a:t>C11 </a:t>
            </a:r>
            <a:r>
              <a:rPr lang="zh-CN" altLang="en-US" sz="2100" spc="-1" dirty="0">
                <a:solidFill>
                  <a:srgbClr val="000000"/>
                </a:solidFill>
                <a:latin typeface="Trebuchet MS"/>
              </a:rPr>
              <a:t>的标准内存模型（</a:t>
            </a:r>
            <a:r>
              <a:rPr lang="en-US" altLang="zh-CN" sz="2100" spc="-1" dirty="0">
                <a:solidFill>
                  <a:srgbClr val="000000"/>
                </a:solidFill>
                <a:latin typeface="Trebuchet MS"/>
              </a:rPr>
              <a:t>A formal memory model based on C11</a:t>
            </a:r>
            <a:r>
              <a:rPr lang="zh-CN" altLang="en-US" sz="2100" spc="-1" dirty="0">
                <a:solidFill>
                  <a:srgbClr val="000000"/>
                </a:solidFill>
                <a:latin typeface="Trebuchet MS"/>
              </a:rPr>
              <a:t>）</a:t>
            </a:r>
            <a:endParaRPr lang="en-US"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通用地址空间（</a:t>
            </a:r>
            <a:r>
              <a:rPr lang="en-US" altLang="zh-CN" sz="2100" spc="-1" dirty="0">
                <a:solidFill>
                  <a:srgbClr val="000000"/>
                </a:solidFill>
                <a:latin typeface="Trebuchet MS"/>
              </a:rPr>
              <a:t> generic address space </a:t>
            </a:r>
            <a:r>
              <a:rPr lang="zh-CN" altLang="en-US" sz="2100" spc="-1" dirty="0">
                <a:solidFill>
                  <a:srgbClr val="000000"/>
                </a:solidFill>
                <a:latin typeface="Trebuchet MS"/>
              </a:rPr>
              <a:t>），在宿主内存、全局内存、局部内存、私有内存（</a:t>
            </a:r>
            <a:r>
              <a:rPr lang="en-US" altLang="zh-CN" sz="2100" spc="-1" dirty="0">
                <a:solidFill>
                  <a:srgbClr val="000000"/>
                </a:solidFill>
                <a:latin typeface="Trebuchet MS"/>
              </a:rPr>
              <a:t> host/global/local/private</a:t>
            </a:r>
            <a:r>
              <a:rPr lang="zh-CN" altLang="en-US" sz="2100" spc="-1" dirty="0">
                <a:solidFill>
                  <a:srgbClr val="000000"/>
                </a:solidFill>
                <a:latin typeface="Trebuchet MS"/>
              </a:rPr>
              <a:t> ）混合和匹配更容易</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支持管道（</a:t>
            </a:r>
            <a:r>
              <a:rPr lang="en-US" altLang="zh-CN" sz="2100" spc="-1" dirty="0">
                <a:solidFill>
                  <a:srgbClr val="000000"/>
                </a:solidFill>
                <a:latin typeface="Trebuchet MS"/>
              </a:rPr>
              <a:t>pipes</a:t>
            </a:r>
            <a:r>
              <a:rPr lang="zh-CN" altLang="en-US" sz="2100" spc="-1" dirty="0">
                <a:solidFill>
                  <a:srgbClr val="000000"/>
                </a:solidFill>
                <a:latin typeface="Trebuchet MS"/>
              </a:rPr>
              <a:t>）作为内存对象（</a:t>
            </a:r>
            <a:r>
              <a:rPr lang="en-US" altLang="zh-CN" sz="2100" spc="-1" dirty="0">
                <a:solidFill>
                  <a:srgbClr val="000000"/>
                </a:solidFill>
                <a:latin typeface="Trebuchet MS"/>
              </a:rPr>
              <a:t>memory objects</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支持子分组（</a:t>
            </a:r>
            <a:r>
              <a:rPr lang="en-US" altLang="zh-CN" sz="2100" spc="-1" dirty="0">
                <a:solidFill>
                  <a:srgbClr val="000000"/>
                </a:solidFill>
                <a:latin typeface="Trebuchet MS"/>
              </a:rPr>
              <a:t>sub-groups</a:t>
            </a:r>
            <a:r>
              <a:rPr lang="zh-CN" altLang="en-US" sz="2100" spc="-1" dirty="0">
                <a:solidFill>
                  <a:srgbClr val="000000"/>
                </a:solidFill>
                <a:latin typeface="Trebuchet MS"/>
              </a:rPr>
              <a:t>）来显露（</a:t>
            </a:r>
            <a:r>
              <a:rPr lang="en-US" altLang="zh-CN" sz="2100" spc="-1" dirty="0">
                <a:solidFill>
                  <a:srgbClr val="000000"/>
                </a:solidFill>
                <a:latin typeface="Trebuchet MS"/>
              </a:rPr>
              <a:t>expose</a:t>
            </a:r>
            <a:r>
              <a:rPr lang="zh-CN" altLang="en-US" sz="2100" spc="-1" dirty="0">
                <a:solidFill>
                  <a:srgbClr val="000000"/>
                </a:solidFill>
                <a:latin typeface="Trebuchet MS"/>
              </a:rPr>
              <a:t>）</a:t>
            </a:r>
            <a:r>
              <a:rPr lang="en-US" sz="2100" spc="-1" dirty="0">
                <a:solidFill>
                  <a:srgbClr val="000000"/>
                </a:solidFill>
                <a:latin typeface="Trebuchet MS"/>
              </a:rPr>
              <a:t> warp/</a:t>
            </a:r>
            <a:r>
              <a:rPr lang="en-US" sz="2100" spc="-1" dirty="0" err="1">
                <a:solidFill>
                  <a:srgbClr val="000000"/>
                </a:solidFill>
                <a:latin typeface="Trebuchet MS"/>
              </a:rPr>
              <a:t>wavefront</a:t>
            </a:r>
            <a:r>
              <a:rPr lang="en-US" sz="2100" spc="-1" dirty="0">
                <a:solidFill>
                  <a:srgbClr val="000000"/>
                </a:solidFill>
                <a:latin typeface="Trebuchet MS"/>
              </a:rPr>
              <a:t> </a:t>
            </a:r>
            <a:r>
              <a:rPr lang="zh-CN" altLang="en-US" sz="2100" spc="-1" dirty="0">
                <a:solidFill>
                  <a:srgbClr val="000000"/>
                </a:solidFill>
                <a:latin typeface="Trebuchet MS"/>
              </a:rPr>
              <a:t>之类的 硬件特征</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还有很多其他改进</a:t>
            </a:r>
            <a:endParaRPr lang="en-US" sz="2100" spc="-1" dirty="0">
              <a:latin typeface="Arial"/>
            </a:endParaRPr>
          </a:p>
          <a:p>
            <a:pPr>
              <a:spcBef>
                <a:spcPts val="48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关于 </a:t>
            </a:r>
            <a:r>
              <a:rPr lang="en-US" altLang="zh-CN" sz="2400" spc="-1" dirty="0">
                <a:solidFill>
                  <a:srgbClr val="000000"/>
                </a:solidFill>
                <a:latin typeface="Trebuchet MS"/>
              </a:rPr>
              <a:t>OpenCL </a:t>
            </a:r>
            <a:r>
              <a:rPr lang="zh-CN" altLang="en-US" sz="2400" spc="-1" dirty="0">
                <a:solidFill>
                  <a:srgbClr val="000000"/>
                </a:solidFill>
                <a:latin typeface="Trebuchet MS"/>
              </a:rPr>
              <a:t>版本更新 以及 标准可移植中间表示层 </a:t>
            </a:r>
            <a:r>
              <a:rPr lang="en-US" altLang="zh-CN" sz="2400" spc="-1" dirty="0">
                <a:solidFill>
                  <a:srgbClr val="000000"/>
                </a:solidFill>
                <a:latin typeface="Trebuchet MS"/>
              </a:rPr>
              <a:t>SPIR </a:t>
            </a:r>
            <a:r>
              <a:rPr lang="zh-CN" altLang="en-US" sz="2400" spc="-1" dirty="0">
                <a:solidFill>
                  <a:srgbClr val="000000"/>
                </a:solidFill>
                <a:latin typeface="Trebuchet MS"/>
              </a:rPr>
              <a:t>的更多内容可以参考官方网站：</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http://www.khronos.org/opencl/</a:t>
            </a:r>
            <a:r>
              <a:rPr lang="en-US" sz="2100" spc="-1" dirty="0">
                <a:solidFill>
                  <a:srgbClr val="000000"/>
                </a:solidFill>
                <a:latin typeface="Trebuchet MS"/>
              </a:rPr>
              <a:t> </a:t>
            </a:r>
            <a:endParaRPr lang="en-US" sz="2100" spc="-1" dirty="0">
              <a:latin typeface="Arial"/>
            </a:endParaRPr>
          </a:p>
        </p:txBody>
      </p:sp>
      <p:sp>
        <p:nvSpPr>
          <p:cNvPr id="2099" name="CustomShape 3"/>
          <p:cNvSpPr/>
          <p:nvPr/>
        </p:nvSpPr>
        <p:spPr>
          <a:xfrm>
            <a:off x="4356000" y="5805270"/>
            <a:ext cx="3645540" cy="1949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algn="r">
              <a:spcBef>
                <a:spcPts val="181"/>
              </a:spcBef>
            </a:pPr>
            <a:r>
              <a:rPr lang="zh-CN" altLang="en-US" sz="900" spc="-1" dirty="0">
                <a:solidFill>
                  <a:srgbClr val="000000"/>
                </a:solidFill>
                <a:latin typeface="Trebuchet MS"/>
                <a:ea typeface="DejaVu Sans"/>
              </a:rPr>
              <a:t>第三方名称是其公司所有财产</a:t>
            </a:r>
            <a:endParaRPr lang="en-US" sz="900"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fontScale="92500" lnSpcReduction="20000"/>
          </a:bodyPr>
          <a:lstStyle/>
          <a:p>
            <a:pPr algn="ctr">
              <a:lnSpc>
                <a:spcPct val="100000"/>
              </a:lnSpc>
            </a:pPr>
            <a:r>
              <a:rPr lang="zh-CN" altLang="en-US" sz="3300" spc="-1" dirty="0">
                <a:solidFill>
                  <a:srgbClr val="000000"/>
                </a:solidFill>
                <a:latin typeface="Trebuchet MS"/>
              </a:rPr>
              <a:t>来自官方网站的资源</a:t>
            </a:r>
            <a:r>
              <a:rPr lang="en-US" sz="3300" spc="-1" dirty="0">
                <a:solidFill>
                  <a:srgbClr val="000000"/>
                </a:solidFill>
                <a:latin typeface="Trebuchet MS"/>
              </a:rPr>
              <a:t>:</a:t>
            </a:r>
            <a:br>
              <a:rPr sz="1350" dirty="0"/>
            </a:br>
            <a:r>
              <a:rPr lang="en-US" sz="3300" spc="-1" dirty="0">
                <a:solidFill>
                  <a:srgbClr val="000000"/>
                </a:solidFill>
                <a:latin typeface="Trebuchet MS"/>
              </a:rPr>
              <a:t>https://www.khronos.org/opencl/</a:t>
            </a:r>
            <a:endParaRPr lang="en-US" sz="3300" spc="-1" dirty="0">
              <a:latin typeface="Arial"/>
            </a:endParaRPr>
          </a:p>
        </p:txBody>
      </p:sp>
      <p:sp>
        <p:nvSpPr>
          <p:cNvPr id="2101" name="CustomShape 2"/>
          <p:cNvSpPr/>
          <p:nvPr/>
        </p:nvSpPr>
        <p:spPr>
          <a:xfrm>
            <a:off x="2627730" y="402300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OpenCL </a:t>
            </a:r>
            <a:r>
              <a:rPr lang="zh-CN" altLang="en-US" sz="1350" b="1" spc="-1" dirty="0">
                <a:solidFill>
                  <a:srgbClr val="000000"/>
                </a:solidFill>
                <a:latin typeface="Trebuchet MS"/>
                <a:ea typeface="DejaVu Sans"/>
              </a:rPr>
              <a:t>开发指南（</a:t>
            </a:r>
            <a:r>
              <a:rPr lang="en-US" altLang="zh-CN" sz="1350" b="1" spc="-1" dirty="0">
                <a:solidFill>
                  <a:srgbClr val="000000"/>
                </a:solidFill>
                <a:latin typeface="Trebuchet MS"/>
                <a:ea typeface="DejaVu Sans"/>
              </a:rPr>
              <a:t> Programming Guide </a:t>
            </a:r>
            <a:r>
              <a:rPr lang="zh-CN" altLang="en-US" sz="1350" b="1" spc="-1" dirty="0">
                <a:solidFill>
                  <a:srgbClr val="000000"/>
                </a:solidFill>
                <a:latin typeface="Trebuchet MS"/>
                <a:ea typeface="DejaVu Sans"/>
              </a:rPr>
              <a:t>）</a:t>
            </a:r>
            <a:r>
              <a:rPr lang="en-US" sz="1350" spc="-1" dirty="0">
                <a:solidFill>
                  <a:srgbClr val="000000"/>
                </a:solidFill>
                <a:latin typeface="Trebuchet MS"/>
                <a:ea typeface="DejaVu Sans"/>
              </a:rPr>
              <a:t>: </a:t>
            </a:r>
            <a:endParaRPr lang="en-US" sz="1350" spc="-1" dirty="0">
              <a:latin typeface="Arial"/>
            </a:endParaRPr>
          </a:p>
          <a:p>
            <a:pPr>
              <a:lnSpc>
                <a:spcPct val="100000"/>
              </a:lnSpc>
            </a:pPr>
            <a:r>
              <a:rPr lang="en-US" sz="1350" spc="-1" dirty="0" err="1">
                <a:solidFill>
                  <a:srgbClr val="000000"/>
                </a:solidFill>
                <a:latin typeface="Trebuchet MS"/>
                <a:ea typeface="DejaVu Sans"/>
              </a:rPr>
              <a:t>Aaftab</a:t>
            </a:r>
            <a:r>
              <a:rPr lang="en-US" sz="1350" spc="-1" dirty="0">
                <a:solidFill>
                  <a:srgbClr val="000000"/>
                </a:solidFill>
                <a:latin typeface="Trebuchet MS"/>
                <a:ea typeface="DejaVu Sans"/>
              </a:rPr>
              <a:t> Munshi, Benedict </a:t>
            </a:r>
            <a:r>
              <a:rPr lang="en-US" sz="1350" spc="-1" dirty="0" err="1">
                <a:solidFill>
                  <a:srgbClr val="000000"/>
                </a:solidFill>
                <a:latin typeface="Trebuchet MS"/>
                <a:ea typeface="DejaVu Sans"/>
              </a:rPr>
              <a:t>Gaster</a:t>
            </a:r>
            <a:r>
              <a:rPr lang="en-US" sz="1350" spc="-1" dirty="0">
                <a:solidFill>
                  <a:srgbClr val="000000"/>
                </a:solidFill>
                <a:latin typeface="Trebuchet MS"/>
                <a:ea typeface="DejaVu Sans"/>
              </a:rPr>
              <a:t>, Timothy G. Mattson and James Fung, 2011 </a:t>
            </a:r>
            <a:endParaRPr lang="en-US" sz="1350" spc="-1" dirty="0">
              <a:latin typeface="Arial"/>
            </a:endParaRPr>
          </a:p>
        </p:txBody>
      </p:sp>
      <p:sp>
        <p:nvSpPr>
          <p:cNvPr id="2102" name="CustomShape 3"/>
          <p:cNvSpPr/>
          <p:nvPr/>
        </p:nvSpPr>
        <p:spPr>
          <a:xfrm>
            <a:off x="2627730" y="4887270"/>
            <a:ext cx="6189698"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r>
              <a:rPr lang="zh-CN" altLang="en-US" sz="1350" b="1" spc="-1" dirty="0">
                <a:solidFill>
                  <a:srgbClr val="000000"/>
                </a:solidFill>
                <a:latin typeface="Trebuchet MS"/>
              </a:rPr>
              <a:t>基于 </a:t>
            </a:r>
            <a:r>
              <a:rPr lang="en-US" altLang="zh-CN" sz="1350" b="1" spc="-1" dirty="0">
                <a:solidFill>
                  <a:srgbClr val="000000"/>
                </a:solidFill>
                <a:latin typeface="Trebuchet MS"/>
              </a:rPr>
              <a:t>OpenCL </a:t>
            </a:r>
            <a:r>
              <a:rPr lang="zh-CN" altLang="en-US" sz="1350" b="1" spc="-1" dirty="0">
                <a:solidFill>
                  <a:srgbClr val="000000"/>
                </a:solidFill>
                <a:latin typeface="Trebuchet MS"/>
              </a:rPr>
              <a:t>的异构计算 （</a:t>
            </a:r>
            <a:r>
              <a:rPr lang="en-US" altLang="zh-CN" sz="1350" b="1" spc="-1" dirty="0">
                <a:solidFill>
                  <a:srgbClr val="000000"/>
                </a:solidFill>
                <a:latin typeface="Trebuchet MS"/>
              </a:rPr>
              <a:t>Heterogeneous Computing with OpenCL</a:t>
            </a:r>
            <a:r>
              <a:rPr lang="zh-CN" altLang="en-US" sz="1350" b="1" spc="-1" dirty="0">
                <a:solidFill>
                  <a:srgbClr val="000000"/>
                </a:solidFill>
                <a:latin typeface="Trebuchet MS"/>
              </a:rPr>
              <a:t>）</a:t>
            </a:r>
            <a:endParaRPr lang="en-US" altLang="zh-CN" sz="1350" b="1" spc="-1" dirty="0">
              <a:solidFill>
                <a:srgbClr val="000000"/>
              </a:solidFill>
              <a:latin typeface="Trebuchet MS"/>
            </a:endParaRPr>
          </a:p>
          <a:p>
            <a:pPr>
              <a:lnSpc>
                <a:spcPct val="100000"/>
              </a:lnSpc>
            </a:pPr>
            <a:r>
              <a:rPr lang="en-US" sz="1350" spc="-1" dirty="0">
                <a:solidFill>
                  <a:srgbClr val="000000"/>
                </a:solidFill>
                <a:latin typeface="Trebuchet MS"/>
                <a:ea typeface="DejaVu Sans"/>
              </a:rPr>
              <a:t>Benedict </a:t>
            </a:r>
            <a:r>
              <a:rPr lang="en-US" sz="1350" spc="-1" dirty="0" err="1">
                <a:solidFill>
                  <a:srgbClr val="000000"/>
                </a:solidFill>
                <a:latin typeface="Trebuchet MS"/>
                <a:ea typeface="DejaVu Sans"/>
              </a:rPr>
              <a:t>Gaster</a:t>
            </a:r>
            <a:r>
              <a:rPr lang="en-US" sz="1350" spc="-1" dirty="0">
                <a:solidFill>
                  <a:srgbClr val="000000"/>
                </a:solidFill>
                <a:latin typeface="Trebuchet MS"/>
                <a:ea typeface="DejaVu Sans"/>
              </a:rPr>
              <a:t>, Lee Howes, David R. </a:t>
            </a:r>
            <a:r>
              <a:rPr lang="en-US" sz="1350" spc="-1" dirty="0" err="1">
                <a:solidFill>
                  <a:srgbClr val="000000"/>
                </a:solidFill>
                <a:latin typeface="Trebuchet MS"/>
                <a:ea typeface="DejaVu Sans"/>
              </a:rPr>
              <a:t>Kaeli</a:t>
            </a:r>
            <a:r>
              <a:rPr lang="en-US" sz="1350" spc="-1" dirty="0">
                <a:solidFill>
                  <a:srgbClr val="000000"/>
                </a:solidFill>
                <a:latin typeface="Trebuchet MS"/>
                <a:ea typeface="DejaVu Sans"/>
              </a:rPr>
              <a:t>, </a:t>
            </a:r>
            <a:r>
              <a:rPr lang="en-US" sz="1350" spc="-1" dirty="0" err="1">
                <a:solidFill>
                  <a:srgbClr val="000000"/>
                </a:solidFill>
                <a:latin typeface="Trebuchet MS"/>
                <a:ea typeface="DejaVu Sans"/>
              </a:rPr>
              <a:t>Perhaad</a:t>
            </a:r>
            <a:r>
              <a:rPr lang="en-US" sz="1350" spc="-1" dirty="0">
                <a:solidFill>
                  <a:srgbClr val="000000"/>
                </a:solidFill>
                <a:latin typeface="Trebuchet MS"/>
                <a:ea typeface="DejaVu Sans"/>
              </a:rPr>
              <a:t> Mistry and Dana </a:t>
            </a:r>
            <a:r>
              <a:rPr lang="en-US" sz="1350" spc="-1" dirty="0" err="1">
                <a:solidFill>
                  <a:srgbClr val="000000"/>
                </a:solidFill>
                <a:latin typeface="Trebuchet MS"/>
                <a:ea typeface="DejaVu Sans"/>
              </a:rPr>
              <a:t>Schaa</a:t>
            </a:r>
            <a:r>
              <a:rPr lang="en-US" sz="1350" spc="-1" dirty="0">
                <a:solidFill>
                  <a:srgbClr val="000000"/>
                </a:solidFill>
                <a:latin typeface="Trebuchet MS"/>
                <a:ea typeface="DejaVu Sans"/>
              </a:rPr>
              <a:t>, 2011</a:t>
            </a:r>
            <a:endParaRPr lang="en-US" sz="1350" spc="-1" dirty="0">
              <a:latin typeface="Arial"/>
            </a:endParaRPr>
          </a:p>
        </p:txBody>
      </p:sp>
      <p:grpSp>
        <p:nvGrpSpPr>
          <p:cNvPr id="2103" name="Group 4"/>
          <p:cNvGrpSpPr/>
          <p:nvPr/>
        </p:nvGrpSpPr>
        <p:grpSpPr>
          <a:xfrm>
            <a:off x="1608750" y="4833270"/>
            <a:ext cx="633420" cy="75546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1601730" y="3955770"/>
            <a:ext cx="647460" cy="82296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1601730" y="2132730"/>
            <a:ext cx="647460" cy="831600"/>
          </a:xfrm>
          <a:prstGeom prst="rect">
            <a:avLst/>
          </a:prstGeom>
          <a:ln>
            <a:noFill/>
          </a:ln>
        </p:spPr>
      </p:pic>
      <p:sp>
        <p:nvSpPr>
          <p:cNvPr id="2112" name="CustomShape 10"/>
          <p:cNvSpPr/>
          <p:nvPr/>
        </p:nvSpPr>
        <p:spPr>
          <a:xfrm>
            <a:off x="2627730" y="219645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The OpenCL </a:t>
            </a:r>
            <a:r>
              <a:rPr lang="zh-CN" altLang="en-US" sz="1350" b="1" spc="-1" dirty="0">
                <a:solidFill>
                  <a:srgbClr val="000000"/>
                </a:solidFill>
                <a:latin typeface="Trebuchet MS"/>
                <a:ea typeface="DejaVu Sans"/>
              </a:rPr>
              <a:t>规范信息（</a:t>
            </a:r>
            <a:r>
              <a:rPr lang="en-US" altLang="zh-CN" sz="1350" b="1" spc="-1" dirty="0">
                <a:solidFill>
                  <a:srgbClr val="000000"/>
                </a:solidFill>
                <a:latin typeface="Trebuchet MS"/>
                <a:ea typeface="DejaVu Sans"/>
              </a:rPr>
              <a:t>specification</a:t>
            </a:r>
            <a:r>
              <a:rPr lang="zh-CN" altLang="en-US" sz="1350" b="1" spc="-1" dirty="0">
                <a:solidFill>
                  <a:srgbClr val="000000"/>
                </a:solidFill>
                <a:latin typeface="Trebuchet MS"/>
                <a:ea typeface="DejaVu Sans"/>
              </a:rPr>
              <a:t>）</a:t>
            </a:r>
            <a:endParaRPr lang="en-US" sz="1350" spc="-1" dirty="0">
              <a:latin typeface="Arial"/>
            </a:endParaRPr>
          </a:p>
          <a:p>
            <a:pPr>
              <a:lnSpc>
                <a:spcPct val="100000"/>
              </a:lnSpc>
            </a:pPr>
            <a:r>
              <a:rPr lang="zh-CN" altLang="en-US" sz="1350" spc="-1" dirty="0">
                <a:solidFill>
                  <a:srgbClr val="000000"/>
                </a:solidFill>
                <a:latin typeface="Trebuchet MS"/>
                <a:ea typeface="DejaVu Sans"/>
              </a:rPr>
              <a:t>作为一个规范信息来说可读性很好了！</a:t>
            </a:r>
            <a:endParaRPr lang="en-US" sz="1350" spc="-1" dirty="0">
              <a:latin typeface="Arial"/>
            </a:endParaRPr>
          </a:p>
          <a:p>
            <a:pPr>
              <a:lnSpc>
                <a:spcPct val="100000"/>
              </a:lnSpc>
            </a:pPr>
            <a:r>
              <a:rPr lang="en-US" sz="1350" u="sng" spc="-1" dirty="0">
                <a:solidFill>
                  <a:srgbClr val="0000FF"/>
                </a:solidFill>
                <a:latin typeface="Trebuchet MS"/>
                <a:ea typeface="DejaVu Sans"/>
                <a:hlinkClick r:id="rId5"/>
              </a:rPr>
              <a:t>https://www.khronos.org/registry/cl/</a:t>
            </a:r>
            <a:r>
              <a:rPr lang="en-US" sz="1350" spc="-1" dirty="0">
                <a:solidFill>
                  <a:srgbClr val="000000"/>
                </a:solidFill>
                <a:latin typeface="Trebuchet MS"/>
                <a:ea typeface="DejaVu Sans"/>
              </a:rPr>
              <a:t> </a:t>
            </a:r>
            <a:endParaRPr lang="en-US" sz="1350" spc="-1" dirty="0">
              <a:latin typeface="Arial"/>
            </a:endParaRPr>
          </a:p>
        </p:txBody>
      </p:sp>
      <p:pic>
        <p:nvPicPr>
          <p:cNvPr id="2113" name="Picture 2"/>
          <p:cNvPicPr/>
          <p:nvPr/>
        </p:nvPicPr>
        <p:blipFill>
          <a:blip r:embed="rId6"/>
          <a:stretch/>
        </p:blipFill>
        <p:spPr>
          <a:xfrm>
            <a:off x="1601730" y="3051000"/>
            <a:ext cx="647460" cy="832140"/>
          </a:xfrm>
          <a:prstGeom prst="rect">
            <a:avLst/>
          </a:prstGeom>
          <a:ln w="9360">
            <a:noFill/>
          </a:ln>
        </p:spPr>
      </p:pic>
      <p:sp>
        <p:nvSpPr>
          <p:cNvPr id="2114" name="CustomShape 11"/>
          <p:cNvSpPr/>
          <p:nvPr/>
        </p:nvSpPr>
        <p:spPr>
          <a:xfrm>
            <a:off x="2627730" y="3105000"/>
            <a:ext cx="4894560"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b="1" spc="-1" dirty="0">
                <a:solidFill>
                  <a:srgbClr val="000000"/>
                </a:solidFill>
                <a:latin typeface="Trebuchet MS"/>
                <a:ea typeface="DejaVu Sans"/>
              </a:rPr>
              <a:t>OpenCL</a:t>
            </a:r>
            <a:r>
              <a:rPr lang="zh-CN" altLang="en-US" sz="1350" b="1" spc="-1" dirty="0">
                <a:solidFill>
                  <a:srgbClr val="000000"/>
                </a:solidFill>
                <a:latin typeface="Trebuchet MS"/>
                <a:ea typeface="DejaVu Sans"/>
              </a:rPr>
              <a:t>参考卡（</a:t>
            </a:r>
            <a:r>
              <a:rPr lang="en-US" altLang="zh-CN" sz="1350" b="1" spc="-1" dirty="0">
                <a:solidFill>
                  <a:srgbClr val="000000"/>
                </a:solidFill>
                <a:latin typeface="Trebuchet MS"/>
                <a:ea typeface="DejaVu Sans"/>
              </a:rPr>
              <a:t> reference card </a:t>
            </a:r>
            <a:r>
              <a:rPr lang="zh-CN" altLang="en-US" sz="1350" b="1" spc="-1" dirty="0">
                <a:solidFill>
                  <a:srgbClr val="000000"/>
                </a:solidFill>
                <a:latin typeface="Trebuchet MS"/>
                <a:ea typeface="DejaVu Sans"/>
              </a:rPr>
              <a:t>）</a:t>
            </a:r>
            <a:endParaRPr lang="en-US" sz="1350" spc="-1" dirty="0">
              <a:latin typeface="Arial"/>
            </a:endParaRPr>
          </a:p>
          <a:p>
            <a:pPr>
              <a:lnSpc>
                <a:spcPct val="100000"/>
              </a:lnSpc>
            </a:pPr>
            <a:r>
              <a:rPr lang="zh-CN" altLang="en-US" sz="1350" spc="-1" dirty="0">
                <a:solidFill>
                  <a:srgbClr val="000000"/>
                </a:solidFill>
                <a:latin typeface="Trebuchet MS"/>
                <a:ea typeface="DejaVu Sans"/>
              </a:rPr>
              <a:t>最好桌面上放一张</a:t>
            </a:r>
            <a:endParaRPr lang="en-US" altLang="zh-CN" sz="1350" spc="-1" dirty="0">
              <a:solidFill>
                <a:srgbClr val="000000"/>
              </a:solidFill>
              <a:latin typeface="Trebuchet MS"/>
              <a:ea typeface="DejaVu Sans"/>
            </a:endParaRPr>
          </a:p>
          <a:p>
            <a:pPr>
              <a:lnSpc>
                <a:spcPct val="100000"/>
              </a:lnSpc>
            </a:pPr>
            <a:r>
              <a:rPr lang="zh-CN" altLang="en-US" sz="1350" spc="-1" dirty="0">
                <a:solidFill>
                  <a:srgbClr val="000000"/>
                </a:solidFill>
                <a:latin typeface="Trebuchet MS"/>
                <a:ea typeface="DejaVu Sans"/>
              </a:rPr>
              <a:t>和规范信息在一个网页上</a:t>
            </a:r>
            <a:endParaRPr lang="en-US" sz="1350" spc="-1" dirty="0">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a:t>
            </a:r>
            <a:r>
              <a:rPr lang="en-US" sz="3300" spc="-1" dirty="0">
                <a:solidFill>
                  <a:srgbClr val="000000"/>
                </a:solidFill>
                <a:latin typeface="Trebuchet MS"/>
              </a:rPr>
              <a:t> OpenCL </a:t>
            </a:r>
            <a:r>
              <a:rPr lang="zh-CN" altLang="en-US" sz="3300" spc="-1" dirty="0">
                <a:solidFill>
                  <a:srgbClr val="000000"/>
                </a:solidFill>
                <a:latin typeface="Trebuchet MS"/>
              </a:rPr>
              <a:t>资源</a:t>
            </a:r>
            <a:endParaRPr lang="en-US" sz="3300" spc="-1" dirty="0">
              <a:latin typeface="Arial"/>
            </a:endParaRPr>
          </a:p>
        </p:txBody>
      </p:sp>
      <p:sp>
        <p:nvSpPr>
          <p:cNvPr id="2116" name="CustomShape 2"/>
          <p:cNvSpPr/>
          <p:nvPr/>
        </p:nvSpPr>
        <p:spPr>
          <a:xfrm>
            <a:off x="1485900" y="2057400"/>
            <a:ext cx="617166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新的年度 </a:t>
            </a:r>
            <a:r>
              <a:rPr lang="en-US" sz="2400" spc="-1" dirty="0">
                <a:solidFill>
                  <a:srgbClr val="000000"/>
                </a:solidFill>
                <a:latin typeface="Trebuchet MS"/>
              </a:rPr>
              <a:t>OpenCL </a:t>
            </a:r>
            <a:r>
              <a:rPr lang="zh-CN" altLang="en-US" sz="2400" spc="-1" dirty="0">
                <a:solidFill>
                  <a:srgbClr val="000000"/>
                </a:solidFill>
                <a:latin typeface="Trebuchet MS"/>
              </a:rPr>
              <a:t>会议</a:t>
            </a:r>
            <a:endParaRPr lang="en-US" sz="24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2"/>
              </a:rPr>
              <a:t>http://www.iwocl.org/</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每年五月份召开</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en-US" sz="2100" spc="-1" dirty="0">
                <a:solidFill>
                  <a:srgbClr val="000000"/>
                </a:solidFill>
                <a:latin typeface="Trebuchet MS"/>
              </a:rPr>
              <a:t>CFP to be announced at SC</a:t>
            </a:r>
            <a:endParaRPr lang="en-US" sz="2100" spc="-1" dirty="0">
              <a:latin typeface="Arial"/>
            </a:endParaRPr>
          </a:p>
          <a:p>
            <a:pPr>
              <a:spcBef>
                <a:spcPts val="481"/>
              </a:spcBef>
            </a:pP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论坛</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en-US" sz="2100" spc="-1" dirty="0" err="1">
                <a:solidFill>
                  <a:srgbClr val="000000"/>
                </a:solidFill>
                <a:latin typeface="Trebuchet MS"/>
              </a:rPr>
              <a:t>Khronos</a:t>
            </a:r>
            <a:r>
              <a:rPr lang="en-US" sz="2100" spc="-1" dirty="0">
                <a:solidFill>
                  <a:srgbClr val="000000"/>
                </a:solidFill>
                <a:latin typeface="Trebuchet MS"/>
              </a:rPr>
              <a:t> </a:t>
            </a:r>
            <a:r>
              <a:rPr lang="zh-CN" altLang="en-US" sz="2100" spc="-1" dirty="0">
                <a:solidFill>
                  <a:srgbClr val="000000"/>
                </a:solidFill>
                <a:latin typeface="Trebuchet MS"/>
              </a:rPr>
              <a:t>的</a:t>
            </a:r>
            <a:r>
              <a:rPr lang="en-US" sz="2100" spc="-1" dirty="0">
                <a:solidFill>
                  <a:srgbClr val="000000"/>
                </a:solidFill>
                <a:latin typeface="Trebuchet MS"/>
              </a:rPr>
              <a:t> OpenCL </a:t>
            </a:r>
            <a:r>
              <a:rPr lang="zh-CN" altLang="en-US" sz="2100" spc="-1" dirty="0">
                <a:solidFill>
                  <a:srgbClr val="000000"/>
                </a:solidFill>
                <a:latin typeface="Trebuchet MS"/>
              </a:rPr>
              <a:t>论坛是最核心的讨论区</a:t>
            </a:r>
            <a:r>
              <a:rPr 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en-US" sz="2100" u="sng" spc="-1" dirty="0">
                <a:solidFill>
                  <a:srgbClr val="0000FF"/>
                </a:solidFill>
                <a:latin typeface="Trebuchet MS"/>
                <a:hlinkClick r:id="rId3"/>
              </a:rPr>
              <a:t>http://www.khronos.org/message_boards/forumdisplay.php?f=61</a:t>
            </a:r>
            <a:r>
              <a:rPr lang="en-US" sz="2100" spc="-1" dirty="0">
                <a:solidFill>
                  <a:srgbClr val="000000"/>
                </a:solidFill>
                <a:latin typeface="Trebuchet MS"/>
              </a:rPr>
              <a:t> </a:t>
            </a:r>
            <a:endParaRPr lang="en-US" sz="2100" spc="-1" dirty="0">
              <a:latin typeface="Arial"/>
            </a:endParaRPr>
          </a:p>
          <a:p>
            <a:pPr>
              <a:spcBef>
                <a:spcPts val="481"/>
              </a:spcBef>
            </a:pPr>
            <a:endParaRPr lang="en-US" sz="2100" spc="-1" dirty="0">
              <a:latin typeface="Arial"/>
            </a:endParaRPr>
          </a:p>
        </p:txBody>
      </p:sp>
      <p:pic>
        <p:nvPicPr>
          <p:cNvPr id="2117" name="Picture 4"/>
          <p:cNvPicPr/>
          <p:nvPr/>
        </p:nvPicPr>
        <p:blipFill>
          <a:blip r:embed="rId4"/>
          <a:stretch/>
        </p:blipFill>
        <p:spPr>
          <a:xfrm>
            <a:off x="5220000" y="2457000"/>
            <a:ext cx="2254500" cy="55485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其他</a:t>
            </a:r>
            <a:r>
              <a:rPr lang="en-US" altLang="zh-CN" sz="3300" spc="-1" dirty="0">
                <a:solidFill>
                  <a:srgbClr val="000000"/>
                </a:solidFill>
                <a:latin typeface="Trebuchet MS"/>
              </a:rPr>
              <a:t> OpenCL </a:t>
            </a:r>
            <a:r>
              <a:rPr lang="zh-CN" altLang="en-US" sz="3300" spc="-1" dirty="0">
                <a:solidFill>
                  <a:srgbClr val="000000"/>
                </a:solidFill>
                <a:latin typeface="Trebuchet MS"/>
              </a:rPr>
              <a:t>资源</a:t>
            </a:r>
            <a:endParaRPr lang="en-US" altLang="zh-CN" sz="3300" spc="-1" dirty="0">
              <a:latin typeface="Arial"/>
            </a:endParaRPr>
          </a:p>
        </p:txBody>
      </p:sp>
      <p:sp>
        <p:nvSpPr>
          <p:cNvPr id="211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10000"/>
          </a:bodyPr>
          <a:lstStyle/>
          <a:p>
            <a:pPr marL="257310" indent="-256770">
              <a:spcBef>
                <a:spcPts val="481"/>
              </a:spcBef>
              <a:buClr>
                <a:srgbClr val="000000"/>
              </a:buClr>
              <a:buFont typeface="Arial"/>
              <a:buChar char="•"/>
            </a:pPr>
            <a:r>
              <a:rPr lang="en-US" sz="2400" spc="-1" dirty="0">
                <a:solidFill>
                  <a:srgbClr val="000000"/>
                </a:solidFill>
                <a:latin typeface="Trebuchet MS"/>
              </a:rPr>
              <a:t>CLU: </a:t>
            </a:r>
            <a:r>
              <a:rPr lang="zh-CN" altLang="en-US" sz="2400" spc="-1" dirty="0">
                <a:solidFill>
                  <a:srgbClr val="000000"/>
                </a:solidFill>
                <a:latin typeface="Trebuchet MS"/>
              </a:rPr>
              <a:t>一个很有用的链接库（</a:t>
            </a:r>
            <a:r>
              <a:rPr lang="en-US" altLang="zh-CN" sz="2400" spc="-1" dirty="0">
                <a:solidFill>
                  <a:srgbClr val="000000"/>
                </a:solidFill>
                <a:latin typeface="Trebuchet MS"/>
              </a:rPr>
              <a:t>library</a:t>
            </a:r>
            <a:r>
              <a:rPr lang="zh-CN" altLang="en-US" sz="2400" spc="-1" dirty="0">
                <a:solidFill>
                  <a:srgbClr val="000000"/>
                </a:solidFill>
                <a:latin typeface="Trebuchet MS"/>
              </a:rPr>
              <a:t>），内置有用的 </a:t>
            </a:r>
            <a:r>
              <a:rPr lang="en-US" altLang="zh-CN" sz="2400" spc="-1" dirty="0">
                <a:solidFill>
                  <a:srgbClr val="000000"/>
                </a:solidFill>
                <a:latin typeface="Trebuchet MS"/>
              </a:rPr>
              <a:t>C</a:t>
            </a:r>
            <a:r>
              <a:rPr lang="zh-CN" altLang="en-US" sz="2400" spc="-1" dirty="0">
                <a:solidFill>
                  <a:srgbClr val="000000"/>
                </a:solidFill>
                <a:latin typeface="Trebuchet MS"/>
              </a:rPr>
              <a:t>语言层次的 </a:t>
            </a:r>
            <a:r>
              <a:rPr lang="en-US" altLang="zh-CN" sz="2400" spc="-1" dirty="0">
                <a:solidFill>
                  <a:srgbClr val="000000"/>
                </a:solidFill>
                <a:latin typeface="Trebuchet MS"/>
              </a:rPr>
              <a:t>OpenCL </a:t>
            </a:r>
            <a:r>
              <a:rPr lang="zh-CN" altLang="en-US" sz="2400" spc="-1" dirty="0">
                <a:solidFill>
                  <a:srgbClr val="000000"/>
                </a:solidFill>
                <a:latin typeface="Trebuchet MS"/>
              </a:rPr>
              <a:t>工具，比如程序初始化、</a:t>
            </a:r>
            <a:r>
              <a:rPr lang="en-US" altLang="zh-CN" sz="2400" spc="-1" dirty="0">
                <a:solidFill>
                  <a:srgbClr val="000000"/>
                </a:solidFill>
                <a:latin typeface="Trebuchet MS"/>
              </a:rPr>
              <a:t>CL </a:t>
            </a:r>
            <a:r>
              <a:rPr lang="zh-CN" altLang="en-US" sz="2400" spc="-1" dirty="0">
                <a:solidFill>
                  <a:srgbClr val="000000"/>
                </a:solidFill>
                <a:latin typeface="Trebuchet MS"/>
              </a:rPr>
              <a:t>核函数代码（</a:t>
            </a:r>
            <a:r>
              <a:rPr lang="en-US" altLang="zh-CN" sz="2400" spc="-1" dirty="0">
                <a:solidFill>
                  <a:srgbClr val="000000"/>
                </a:solidFill>
                <a:latin typeface="Trebuchet MS"/>
              </a:rPr>
              <a:t>kernel code</a:t>
            </a:r>
            <a:r>
              <a:rPr lang="zh-CN" altLang="en-US" sz="2400" spc="-1" dirty="0">
                <a:solidFill>
                  <a:srgbClr val="000000"/>
                </a:solidFill>
                <a:latin typeface="Trebuchet MS"/>
              </a:rPr>
              <a:t>）编译以及带有参数的核函数调用（和 </a:t>
            </a:r>
            <a:r>
              <a:rPr lang="en-US" altLang="zh-CN" sz="2400" spc="-1" dirty="0">
                <a:solidFill>
                  <a:srgbClr val="000000"/>
                </a:solidFill>
                <a:latin typeface="Trebuchet MS"/>
              </a:rPr>
              <a:t>GLUT </a:t>
            </a:r>
            <a:r>
              <a:rPr lang="zh-CN" altLang="en-US" sz="2400" spc="-1" dirty="0">
                <a:solidFill>
                  <a:srgbClr val="000000"/>
                </a:solidFill>
                <a:latin typeface="Trebuchet MS"/>
              </a:rPr>
              <a:t>有点像）： </a:t>
            </a:r>
            <a:r>
              <a:rPr lang="en-US" sz="2400" u="sng" spc="-1" dirty="0">
                <a:solidFill>
                  <a:srgbClr val="0000FF"/>
                </a:solidFill>
                <a:latin typeface="Trebuchet MS"/>
                <a:hlinkClick r:id="rId2"/>
              </a:rPr>
              <a:t>https://github.com/Computing-Language-Utility/CLU</a:t>
            </a:r>
            <a:endParaRPr lang="en-US" sz="2400" spc="-1" dirty="0">
              <a:latin typeface="Arial"/>
            </a:endParaRPr>
          </a:p>
          <a:p>
            <a:pPr>
              <a:spcBef>
                <a:spcPts val="481"/>
              </a:spcBef>
            </a:pPr>
            <a:endParaRPr lang="en-US" sz="2400" spc="-1" dirty="0">
              <a:latin typeface="Arial"/>
            </a:endParaRPr>
          </a:p>
          <a:p>
            <a:pPr marL="257310" indent="-256770">
              <a:spcBef>
                <a:spcPts val="481"/>
              </a:spcBef>
              <a:buClr>
                <a:srgbClr val="000000"/>
              </a:buClr>
              <a:buFont typeface="Arial"/>
              <a:buChar char="•"/>
            </a:pPr>
            <a:r>
              <a:rPr lang="en-US" sz="2400" spc="-1" dirty="0" err="1">
                <a:solidFill>
                  <a:srgbClr val="000000"/>
                </a:solidFill>
                <a:latin typeface="Trebuchet MS"/>
              </a:rPr>
              <a:t>clMath</a:t>
            </a:r>
            <a:r>
              <a:rPr lang="en-US" sz="2400" spc="-1" dirty="0">
                <a:solidFill>
                  <a:srgbClr val="000000"/>
                </a:solidFill>
                <a:latin typeface="Trebuchet MS"/>
              </a:rPr>
              <a:t>: </a:t>
            </a:r>
            <a:r>
              <a:rPr lang="zh-CN" altLang="en-US" sz="2400" spc="-1" dirty="0">
                <a:solidFill>
                  <a:srgbClr val="000000"/>
                </a:solidFill>
                <a:latin typeface="Trebuchet MS"/>
              </a:rPr>
              <a:t>最初由 </a:t>
            </a:r>
            <a:r>
              <a:rPr lang="en-US" altLang="zh-CN" sz="2400" spc="-1" dirty="0">
                <a:solidFill>
                  <a:srgbClr val="000000"/>
                </a:solidFill>
                <a:latin typeface="Trebuchet MS"/>
              </a:rPr>
              <a:t>AMD </a:t>
            </a:r>
            <a:r>
              <a:rPr lang="zh-CN" altLang="en-US" sz="2400" spc="-1" dirty="0">
                <a:solidFill>
                  <a:srgbClr val="000000"/>
                </a:solidFill>
                <a:latin typeface="Trebuchet MS"/>
              </a:rPr>
              <a:t>开发的一套开源的 线性代数</a:t>
            </a:r>
            <a:r>
              <a:rPr lang="en-US" altLang="zh-CN" sz="2400" spc="-1" dirty="0">
                <a:solidFill>
                  <a:srgbClr val="000000"/>
                </a:solidFill>
                <a:latin typeface="Trebuchet MS"/>
              </a:rPr>
              <a:t>/</a:t>
            </a:r>
            <a:r>
              <a:rPr lang="zh-CN" altLang="en-US" sz="2400" spc="-1" dirty="0">
                <a:solidFill>
                  <a:srgbClr val="000000"/>
                </a:solidFill>
                <a:latin typeface="Trebuchet MS"/>
              </a:rPr>
              <a:t>快速傅里叶变换链接库（</a:t>
            </a:r>
            <a:r>
              <a:rPr lang="en-US" altLang="zh-CN" sz="2400" spc="-1" dirty="0">
                <a:solidFill>
                  <a:srgbClr val="000000"/>
                </a:solidFill>
                <a:latin typeface="Trebuchet MS"/>
              </a:rPr>
              <a:t> BLAS / FFT library </a:t>
            </a:r>
            <a:r>
              <a:rPr lang="zh-CN" altLang="en-US" sz="2400" spc="-1" dirty="0">
                <a:solidFill>
                  <a:srgbClr val="000000"/>
                </a:solidFill>
                <a:latin typeface="Trebuchet MS"/>
              </a:rPr>
              <a:t>）： </a:t>
            </a:r>
            <a:r>
              <a:rPr lang="en-US" sz="2400" u="sng" spc="-1" dirty="0">
                <a:solidFill>
                  <a:srgbClr val="0000FF"/>
                </a:solidFill>
                <a:latin typeface="Trebuchet MS"/>
                <a:hlinkClick r:id="rId3"/>
              </a:rPr>
              <a:t>https://github.com/clMathLibraries/clBLAS and </a:t>
            </a:r>
            <a:r>
              <a:rPr lang="en-US" sz="2400" u="sng" spc="-1" dirty="0">
                <a:solidFill>
                  <a:srgbClr val="0000FF"/>
                </a:solidFill>
                <a:latin typeface="Trebuchet MS"/>
                <a:hlinkClick r:id="rId4"/>
              </a:rPr>
              <a:t>https://github.com/clMathLibraries/clFFT</a:t>
            </a:r>
            <a:endParaRPr lang="en-US" sz="2400" spc="-1" dirty="0">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altLang="zh-CN" sz="3000" b="1" cap="all" spc="-1" dirty="0">
                <a:solidFill>
                  <a:srgbClr val="000000"/>
                </a:solidFill>
                <a:latin typeface="Trebuchet MS"/>
              </a:rPr>
              <a:t>OpenCL </a:t>
            </a:r>
            <a:r>
              <a:rPr lang="zh-CN" altLang="en-US" sz="3000" b="1" cap="all" spc="-1" dirty="0">
                <a:solidFill>
                  <a:srgbClr val="000000"/>
                </a:solidFill>
                <a:latin typeface="Trebuchet MS"/>
              </a:rPr>
              <a:t>版本</a:t>
            </a:r>
            <a:endParaRPr lang="en-US" altLang="zh-CN" sz="3000" b="1" cap="all" spc="-1" dirty="0">
              <a:solidFill>
                <a:srgbClr val="000000"/>
              </a:solidFill>
              <a:latin typeface="Trebuchet MS"/>
            </a:endParaRPr>
          </a:p>
          <a:p>
            <a:pPr>
              <a:lnSpc>
                <a:spcPct val="100000"/>
              </a:lnSpc>
            </a:pPr>
            <a:r>
              <a:rPr lang="en-US" sz="3000" b="1" cap="all" spc="-1" dirty="0">
                <a:solidFill>
                  <a:srgbClr val="000000"/>
                </a:solidFill>
                <a:latin typeface="Trebuchet MS"/>
              </a:rPr>
              <a:t>Versions of </a:t>
            </a:r>
            <a:r>
              <a:rPr lang="en-US" sz="3000" b="1" cap="all" spc="-1" dirty="0" err="1">
                <a:solidFill>
                  <a:srgbClr val="000000"/>
                </a:solidFill>
                <a:latin typeface="Trebuchet MS"/>
              </a:rPr>
              <a:t>opencl</a:t>
            </a:r>
            <a:endParaRPr lang="en-US" sz="3000" spc="-1" dirty="0">
              <a:latin typeface="Arial"/>
            </a:endParaRPr>
          </a:p>
        </p:txBody>
      </p:sp>
      <p:sp>
        <p:nvSpPr>
          <p:cNvPr id="212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1.0</a:t>
            </a:r>
            <a:endParaRPr lang="en-US" sz="3300" spc="-1">
              <a:latin typeface="Arial"/>
            </a:endParaRPr>
          </a:p>
        </p:txBody>
      </p:sp>
      <p:sp>
        <p:nvSpPr>
          <p:cNvPr id="2123"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最初发布于 </a:t>
            </a:r>
            <a:r>
              <a:rPr lang="en-US" altLang="zh-CN" sz="2400" spc="-1" dirty="0">
                <a:solidFill>
                  <a:srgbClr val="000000"/>
                </a:solidFill>
                <a:latin typeface="Trebuchet MS"/>
              </a:rPr>
              <a:t>2008</a:t>
            </a:r>
            <a:r>
              <a:rPr lang="zh-CN" altLang="en-US" sz="2400" spc="-1" dirty="0">
                <a:solidFill>
                  <a:srgbClr val="000000"/>
                </a:solidFill>
                <a:latin typeface="Trebuchet MS"/>
              </a:rPr>
              <a:t>年</a:t>
            </a:r>
            <a:r>
              <a:rPr lang="en-US" altLang="zh-CN" sz="2400" spc="-1" dirty="0">
                <a:solidFill>
                  <a:srgbClr val="000000"/>
                </a:solidFill>
                <a:latin typeface="Trebuchet MS"/>
              </a:rPr>
              <a:t>12</a:t>
            </a:r>
            <a:r>
              <a:rPr lang="zh-CN" altLang="en-US" sz="2400" spc="-1" dirty="0">
                <a:solidFill>
                  <a:srgbClr val="000000"/>
                </a:solidFill>
                <a:latin typeface="Trebuchet MS"/>
              </a:rPr>
              <a:t>月</a:t>
            </a:r>
            <a:endParaRPr lang="en-US" sz="2400" spc="-1" dirty="0">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1.1</a:t>
            </a:r>
            <a:endParaRPr lang="en-US" sz="3300" spc="-1">
              <a:latin typeface="Arial"/>
            </a:endParaRPr>
          </a:p>
        </p:txBody>
      </p:sp>
      <p:sp>
        <p:nvSpPr>
          <p:cNvPr id="2125"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a:t>
            </a:r>
            <a:r>
              <a:rPr lang="en-US" altLang="zh-CN" sz="2400" spc="-1" dirty="0">
                <a:solidFill>
                  <a:srgbClr val="000000"/>
                </a:solidFill>
                <a:latin typeface="Trebuchet MS"/>
              </a:rPr>
              <a:t>2010</a:t>
            </a:r>
            <a:r>
              <a:rPr lang="zh-CN" altLang="en-US" sz="2400" spc="-1" dirty="0">
                <a:solidFill>
                  <a:srgbClr val="000000"/>
                </a:solidFill>
                <a:latin typeface="Trebuchet MS"/>
              </a:rPr>
              <a:t>年六月</a:t>
            </a:r>
            <a:endParaRPr lang="en-US" altLang="zh-CN" sz="2400" spc="-1" dirty="0">
              <a:solidFill>
                <a:srgbClr val="000000"/>
              </a:solidFill>
              <a:latin typeface="Trebuchet MS"/>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子缓存 （</a:t>
            </a:r>
            <a:r>
              <a:rPr lang="en-US" altLang="zh-CN" sz="2100" spc="-1" dirty="0">
                <a:solidFill>
                  <a:srgbClr val="000000"/>
                </a:solidFill>
                <a:latin typeface="Trebuchet MS"/>
              </a:rPr>
              <a:t>Sub buffers</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用户事件（</a:t>
            </a:r>
            <a:r>
              <a:rPr lang="en-US" altLang="zh-CN" sz="2100" spc="-1" dirty="0">
                <a:solidFill>
                  <a:srgbClr val="000000"/>
                </a:solidFill>
                <a:latin typeface="Trebuchet MS"/>
              </a:rPr>
              <a:t> User events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更多内置函数</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32</a:t>
            </a:r>
            <a:r>
              <a:rPr lang="zh-CN" altLang="en-US" sz="2100" spc="-1" dirty="0">
                <a:solidFill>
                  <a:srgbClr val="000000"/>
                </a:solidFill>
                <a:latin typeface="Trebuchet MS"/>
              </a:rPr>
              <a:t>位原子（</a:t>
            </a:r>
            <a:r>
              <a:rPr lang="en-US" altLang="zh-CN" sz="2100" spc="-1" dirty="0">
                <a:solidFill>
                  <a:srgbClr val="000000"/>
                </a:solidFill>
                <a:latin typeface="Trebuchet MS"/>
              </a:rPr>
              <a:t> 32-bit atomics </a:t>
            </a:r>
            <a:r>
              <a:rPr lang="zh-CN" altLang="en-US" sz="2100" spc="-1" dirty="0">
                <a:solidFill>
                  <a:srgbClr val="000000"/>
                </a:solidFill>
                <a:latin typeface="Trebuchet MS"/>
              </a:rPr>
              <a:t>）成为核心特性</a:t>
            </a:r>
            <a:endParaRPr lang="en-US" sz="2100" spc="-1" dirty="0">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1.2</a:t>
            </a:r>
            <a:endParaRPr lang="en-US" sz="3300" spc="-1">
              <a:latin typeface="Arial"/>
            </a:endParaRPr>
          </a:p>
        </p:txBody>
      </p:sp>
      <p:sp>
        <p:nvSpPr>
          <p:cNvPr id="2127"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 </a:t>
            </a:r>
            <a:r>
              <a:rPr lang="en-US" altLang="zh-CN" sz="2400" spc="-1" dirty="0">
                <a:solidFill>
                  <a:srgbClr val="000000"/>
                </a:solidFill>
                <a:latin typeface="Trebuchet MS"/>
              </a:rPr>
              <a:t>2011</a:t>
            </a:r>
            <a:r>
              <a:rPr lang="zh-CN" altLang="en-US" sz="2400" spc="-1" dirty="0">
                <a:solidFill>
                  <a:srgbClr val="000000"/>
                </a:solidFill>
                <a:latin typeface="Trebuchet MS"/>
              </a:rPr>
              <a:t>年</a:t>
            </a:r>
            <a:r>
              <a:rPr lang="en-US" altLang="zh-CN" sz="2400" spc="-1" dirty="0">
                <a:solidFill>
                  <a:srgbClr val="000000"/>
                </a:solidFill>
                <a:latin typeface="Trebuchet MS"/>
              </a:rPr>
              <a:t>11</a:t>
            </a:r>
            <a:r>
              <a:rPr lang="zh-CN" altLang="en-US" sz="2400" spc="-1" dirty="0">
                <a:solidFill>
                  <a:srgbClr val="000000"/>
                </a:solidFill>
                <a:latin typeface="Trebuchet MS"/>
              </a:rPr>
              <a:t>月</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可定制设备和内置核函数（</a:t>
            </a:r>
            <a:r>
              <a:rPr lang="en-US" altLang="zh-CN" sz="2100" spc="-1" dirty="0">
                <a:solidFill>
                  <a:srgbClr val="000000"/>
                </a:solidFill>
                <a:latin typeface="Trebuchet MS"/>
              </a:rPr>
              <a:t> built-in kernels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设备分区 （</a:t>
            </a:r>
            <a:r>
              <a:rPr lang="en-US" altLang="zh-CN" sz="2100" spc="-1" dirty="0">
                <a:solidFill>
                  <a:srgbClr val="000000"/>
                </a:solidFill>
                <a:latin typeface="Trebuchet MS"/>
              </a:rPr>
              <a:t>Device partitioning</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支持程序的单独编译和链接（</a:t>
            </a:r>
            <a:r>
              <a:rPr lang="en-US" altLang="zh-CN" sz="2100" spc="-1" dirty="0">
                <a:solidFill>
                  <a:srgbClr val="000000"/>
                </a:solidFill>
                <a:latin typeface="Trebuchet MS"/>
              </a:rPr>
              <a:t> separate compilation and linking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 </a:t>
            </a:r>
            <a:r>
              <a:rPr lang="en-US" altLang="zh-CN" sz="2100" spc="-1" dirty="0">
                <a:solidFill>
                  <a:srgbClr val="000000"/>
                </a:solidFill>
                <a:latin typeface="Trebuchet MS"/>
              </a:rPr>
              <a:t>OpenCL </a:t>
            </a:r>
            <a:r>
              <a:rPr lang="zh-CN" altLang="en-US" sz="2100" spc="-1" dirty="0">
                <a:solidFill>
                  <a:srgbClr val="000000"/>
                </a:solidFill>
                <a:latin typeface="Trebuchet MS"/>
              </a:rPr>
              <a:t>链接库更好的支持</a:t>
            </a:r>
            <a:endParaRPr lang="en-US" sz="2100" spc="-1" dirty="0">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a:solidFill>
                  <a:srgbClr val="000000"/>
                </a:solidFill>
                <a:latin typeface="Trebuchet MS"/>
              </a:rPr>
              <a:t>OpenCL 2.0</a:t>
            </a:r>
            <a:endParaRPr lang="en-US" sz="3300" spc="-1">
              <a:latin typeface="Arial"/>
            </a:endParaRPr>
          </a:p>
        </p:txBody>
      </p:sp>
      <p:sp>
        <p:nvSpPr>
          <p:cNvPr id="212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发布于</a:t>
            </a:r>
            <a:r>
              <a:rPr lang="en-US" altLang="zh-CN" sz="2400" spc="-1" dirty="0">
                <a:solidFill>
                  <a:srgbClr val="000000"/>
                </a:solidFill>
                <a:latin typeface="Trebuchet MS"/>
              </a:rPr>
              <a:t>2013</a:t>
            </a:r>
            <a:r>
              <a:rPr lang="zh-CN" altLang="en-US" sz="2400" spc="-1" dirty="0">
                <a:solidFill>
                  <a:srgbClr val="000000"/>
                </a:solidFill>
                <a:latin typeface="Trebuchet MS"/>
              </a:rPr>
              <a:t>年</a:t>
            </a:r>
            <a:r>
              <a:rPr lang="en-US" altLang="zh-CN" sz="2400" spc="-1" dirty="0">
                <a:solidFill>
                  <a:srgbClr val="000000"/>
                </a:solidFill>
                <a:latin typeface="Trebuchet MS"/>
              </a:rPr>
              <a:t>11</a:t>
            </a:r>
            <a:r>
              <a:rPr lang="zh-CN" altLang="en-US" sz="2400" spc="-1" dirty="0">
                <a:solidFill>
                  <a:srgbClr val="000000"/>
                </a:solidFill>
                <a:latin typeface="Trebuchet MS"/>
              </a:rPr>
              <a:t>月</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主要新特性</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共享虚拟内存（</a:t>
            </a:r>
            <a:r>
              <a:rPr lang="en-US" altLang="zh-CN" sz="2100" spc="-1" dirty="0">
                <a:solidFill>
                  <a:srgbClr val="000000"/>
                </a:solidFill>
                <a:latin typeface="Trebuchet MS"/>
              </a:rPr>
              <a:t> Shared virtual memory </a:t>
            </a:r>
            <a:r>
              <a:rPr lang="zh-CN" altLang="en-US" sz="2100" spc="-1" dirty="0">
                <a:solidFill>
                  <a:srgbClr val="000000"/>
                </a:solidFill>
                <a:latin typeface="Trebuchet MS"/>
              </a:rPr>
              <a:t>，缩写为</a:t>
            </a:r>
            <a:r>
              <a:rPr lang="en-US" altLang="zh-CN" sz="2100" spc="-1" dirty="0">
                <a:solidFill>
                  <a:srgbClr val="000000"/>
                </a:solidFill>
                <a:latin typeface="Trebuchet MS"/>
              </a:rPr>
              <a:t>SVM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动态并行机制（</a:t>
            </a:r>
            <a:r>
              <a:rPr lang="en-US" altLang="zh-CN" sz="2100" spc="-1" dirty="0">
                <a:solidFill>
                  <a:srgbClr val="000000"/>
                </a:solidFill>
                <a:latin typeface="Trebuchet MS"/>
              </a:rPr>
              <a:t>Dynamic parallelism</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管道（</a:t>
            </a:r>
            <a:r>
              <a:rPr lang="en-US" altLang="zh-CN" sz="2100" spc="-1" dirty="0">
                <a:solidFill>
                  <a:srgbClr val="000000"/>
                </a:solidFill>
                <a:latin typeface="Trebuchet MS"/>
              </a:rPr>
              <a:t>pipes</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内置归约</a:t>
            </a:r>
            <a:r>
              <a:rPr lang="en-US" altLang="zh-CN" sz="2100" spc="-1" dirty="0">
                <a:solidFill>
                  <a:srgbClr val="000000"/>
                </a:solidFill>
                <a:latin typeface="Trebuchet MS"/>
              </a:rPr>
              <a:t>/</a:t>
            </a:r>
            <a:r>
              <a:rPr lang="zh-CN" altLang="en-US" sz="2100" spc="-1" dirty="0">
                <a:solidFill>
                  <a:srgbClr val="000000"/>
                </a:solidFill>
                <a:latin typeface="Trebuchet MS"/>
              </a:rPr>
              <a:t>广播（</a:t>
            </a:r>
            <a:r>
              <a:rPr lang="en-US" altLang="zh-CN" sz="2100" spc="-1" dirty="0">
                <a:solidFill>
                  <a:srgbClr val="000000"/>
                </a:solidFill>
                <a:latin typeface="Trebuchet MS"/>
              </a:rPr>
              <a:t> reductions/broadcasts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子分组（</a:t>
            </a:r>
            <a:r>
              <a:rPr lang="en-US" altLang="zh-CN" sz="2100" spc="-1" dirty="0">
                <a:solidFill>
                  <a:srgbClr val="000000"/>
                </a:solidFill>
                <a:latin typeface="Trebuchet MS"/>
              </a:rPr>
              <a:t>Sub-groups</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通用地址空间（</a:t>
            </a:r>
            <a:r>
              <a:rPr lang="en-US" altLang="zh-CN" sz="2100" spc="-1" dirty="0">
                <a:solidFill>
                  <a:srgbClr val="000000"/>
                </a:solidFill>
                <a:latin typeface="Trebuchet MS"/>
              </a:rPr>
              <a:t> "generic" address space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en-US" sz="2100" spc="-1" dirty="0">
                <a:solidFill>
                  <a:srgbClr val="000000"/>
                </a:solidFill>
                <a:latin typeface="Trebuchet MS"/>
              </a:rPr>
              <a:t>C11 </a:t>
            </a:r>
            <a:r>
              <a:rPr lang="zh-CN" altLang="en-US" sz="2100" spc="-1" dirty="0">
                <a:solidFill>
                  <a:srgbClr val="000000"/>
                </a:solidFill>
                <a:latin typeface="Trebuchet MS"/>
              </a:rPr>
              <a:t>标准的原子（</a:t>
            </a:r>
            <a:r>
              <a:rPr lang="en-US" altLang="zh-CN" sz="2100" spc="-1" dirty="0">
                <a:solidFill>
                  <a:srgbClr val="000000"/>
                </a:solidFill>
                <a:latin typeface="Trebuchet MS"/>
              </a:rPr>
              <a:t> atomics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更多图像（</a:t>
            </a:r>
            <a:r>
              <a:rPr lang="en-US" altLang="zh-CN" sz="2100" spc="-1" dirty="0">
                <a:solidFill>
                  <a:srgbClr val="000000"/>
                </a:solidFill>
                <a:latin typeface="Trebuchet MS"/>
              </a:rPr>
              <a:t>image</a:t>
            </a:r>
            <a:r>
              <a:rPr lang="zh-CN" altLang="en-US" sz="2100" spc="-1" dirty="0">
                <a:solidFill>
                  <a:srgbClr val="000000"/>
                </a:solidFill>
                <a:latin typeface="Trebuchet MS"/>
              </a:rPr>
              <a:t>）支持</a:t>
            </a:r>
            <a:endParaRPr lang="en-US" sz="2100" spc="-1" dirty="0">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lnSpc>
                <a:spcPct val="100000"/>
              </a:lnSpc>
            </a:pPr>
            <a:r>
              <a:rPr lang="zh-CN" altLang="en-US" sz="3000" b="1" cap="all" spc="-1" dirty="0">
                <a:solidFill>
                  <a:srgbClr val="000000"/>
                </a:solidFill>
                <a:latin typeface="Trebuchet MS"/>
              </a:rPr>
              <a:t>核函数内的向量运算</a:t>
            </a:r>
            <a:endParaRPr lang="en-US" sz="3000" spc="-1" dirty="0">
              <a:latin typeface="Arial"/>
            </a:endParaRPr>
          </a:p>
        </p:txBody>
      </p:sp>
      <p:sp>
        <p:nvSpPr>
          <p:cNvPr id="213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A</a:t>
            </a:r>
            <a:endParaRPr lang="en-US" sz="1500"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开始之前先要讲的内容</a:t>
            </a:r>
            <a:endParaRPr lang="en-US" sz="3300" spc="-1" dirty="0">
              <a:latin typeface="Arial"/>
            </a:endParaRPr>
          </a:p>
        </p:txBody>
      </p:sp>
      <p:sp>
        <p:nvSpPr>
          <p:cNvPr id="2133"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spcBef>
                <a:spcPts val="481"/>
              </a:spcBef>
              <a:buClr>
                <a:srgbClr val="000000"/>
              </a:buClr>
              <a:buFont typeface="Arial"/>
              <a:buChar char="•"/>
            </a:pPr>
            <a:r>
              <a:rPr lang="en-US" altLang="zh-CN" sz="2400" spc="-1" dirty="0">
                <a:solidFill>
                  <a:srgbClr val="000000"/>
                </a:solidFill>
                <a:latin typeface="Trebuchet MS"/>
              </a:rPr>
              <a:t>OpenCL </a:t>
            </a:r>
            <a:r>
              <a:rPr lang="zh-CN" altLang="en-US" sz="2400" spc="-1" dirty="0">
                <a:solidFill>
                  <a:srgbClr val="000000"/>
                </a:solidFill>
                <a:latin typeface="Trebuchet MS"/>
              </a:rPr>
              <a:t>设备编译器很擅长将你的代码自动向量化（</a:t>
            </a:r>
            <a:r>
              <a:rPr lang="en-US" altLang="zh-CN" sz="2400" spc="-1" dirty="0">
                <a:solidFill>
                  <a:srgbClr val="000000"/>
                </a:solidFill>
                <a:latin typeface="Trebuchet MS"/>
              </a:rPr>
              <a:t> auto-</a:t>
            </a:r>
            <a:r>
              <a:rPr lang="en-US" altLang="zh-CN" sz="2400" spc="-1" dirty="0" err="1">
                <a:solidFill>
                  <a:srgbClr val="000000"/>
                </a:solidFill>
                <a:latin typeface="Trebuchet MS"/>
              </a:rPr>
              <a:t>vectorising</a:t>
            </a:r>
            <a:r>
              <a:rPr lang="en-US" altLang="zh-CN" sz="2400" spc="-1" dirty="0">
                <a:solidFill>
                  <a:srgbClr val="000000"/>
                </a:solidFill>
                <a:latin typeface="Trebuchet MS"/>
              </a:rPr>
              <a:t> </a:t>
            </a:r>
            <a:r>
              <a:rPr lang="zh-CN" alt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邻近的工作项（</a:t>
            </a:r>
            <a:r>
              <a:rPr lang="en-US" altLang="zh-CN" sz="2100" spc="-1" dirty="0">
                <a:solidFill>
                  <a:srgbClr val="000000"/>
                </a:solidFill>
                <a:latin typeface="Trebuchet MS"/>
              </a:rPr>
              <a:t>work-item</a:t>
            </a:r>
            <a:r>
              <a:rPr lang="zh-CN" altLang="en-US" sz="2100" spc="-1" dirty="0">
                <a:solidFill>
                  <a:srgbClr val="000000"/>
                </a:solidFill>
                <a:latin typeface="Trebuchet MS"/>
              </a:rPr>
              <a:t>）会被打爆生成向量化代码（</a:t>
            </a:r>
            <a:r>
              <a:rPr lang="en-US" altLang="zh-CN" sz="2100" spc="-1" dirty="0">
                <a:solidFill>
                  <a:srgbClr val="000000"/>
                </a:solidFill>
                <a:latin typeface="Trebuchet MS"/>
              </a:rPr>
              <a:t> vectorized code </a:t>
            </a:r>
            <a:r>
              <a:rPr lang="zh-CN" alt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由于使用向量运算（</a:t>
            </a:r>
            <a:r>
              <a:rPr lang="en-US" altLang="zh-CN" sz="2400" spc="-1" dirty="0">
                <a:solidFill>
                  <a:srgbClr val="000000"/>
                </a:solidFill>
                <a:latin typeface="Trebuchet MS"/>
              </a:rPr>
              <a:t>vector operation</a:t>
            </a:r>
            <a:r>
              <a:rPr lang="zh-CN" altLang="en-US" sz="2400" spc="-1" dirty="0">
                <a:solidFill>
                  <a:srgbClr val="000000"/>
                </a:solidFill>
                <a:latin typeface="Trebuchet MS"/>
              </a:rPr>
              <a:t>），编译器可能并不一定优化得那么成功（</a:t>
            </a:r>
            <a:r>
              <a:rPr lang="en-US" altLang="zh-CN" sz="2400" spc="-1" dirty="0">
                <a:solidFill>
                  <a:srgbClr val="000000"/>
                </a:solidFill>
                <a:latin typeface="Trebuchet MS"/>
              </a:rPr>
              <a:t> optimize as </a:t>
            </a:r>
            <a:r>
              <a:rPr lang="en-US" altLang="zh-CN" sz="2400" spc="-1" dirty="0" err="1">
                <a:solidFill>
                  <a:srgbClr val="000000"/>
                </a:solidFill>
                <a:latin typeface="Trebuchet MS"/>
              </a:rPr>
              <a:t>sucessfully</a:t>
            </a:r>
            <a:r>
              <a:rPr lang="en-US" altLang="zh-CN" sz="2400" spc="-1" dirty="0">
                <a:solidFill>
                  <a:srgbClr val="000000"/>
                </a:solidFill>
                <a:latin typeface="Trebuchet MS"/>
              </a:rPr>
              <a:t> </a:t>
            </a:r>
            <a:r>
              <a:rPr lang="zh-CN" altLang="en-US" sz="2400" spc="-1" dirty="0">
                <a:solidFill>
                  <a:srgbClr val="000000"/>
                </a:solidFill>
                <a:latin typeface="Trebuchet MS"/>
              </a:rPr>
              <a:t>）</a:t>
            </a:r>
            <a:endParaRPr lang="en-US" sz="2400" spc="-1" dirty="0">
              <a:latin typeface="Arial"/>
            </a:endParaRPr>
          </a:p>
          <a:p>
            <a:pPr marL="257310" indent="-256770">
              <a:spcBef>
                <a:spcPts val="481"/>
              </a:spcBef>
              <a:buClr>
                <a:srgbClr val="000000"/>
              </a:buClr>
              <a:buFont typeface="Arial"/>
              <a:buChar char="•"/>
            </a:pPr>
            <a:r>
              <a:rPr lang="zh-CN" altLang="en-US" sz="2400" b="1" i="1" u="sng" spc="-1" dirty="0">
                <a:solidFill>
                  <a:srgbClr val="FF0000"/>
                </a:solidFill>
                <a:latin typeface="Trebuchet MS"/>
              </a:rPr>
              <a:t>仔细考虑权衡再三</a:t>
            </a:r>
            <a:r>
              <a:rPr lang="zh-CN" altLang="en-US" sz="2400" spc="-1" dirty="0">
                <a:solidFill>
                  <a:srgbClr val="000000"/>
                </a:solidFill>
                <a:latin typeface="Trebuchet MS"/>
              </a:rPr>
              <a:t>然后再去将你的 </a:t>
            </a:r>
            <a:r>
              <a:rPr lang="en-US" altLang="zh-CN" sz="2400" spc="-1" dirty="0">
                <a:solidFill>
                  <a:srgbClr val="000000"/>
                </a:solidFill>
                <a:latin typeface="Trebuchet MS"/>
              </a:rPr>
              <a:t>OpenCL </a:t>
            </a:r>
            <a:r>
              <a:rPr lang="zh-CN" altLang="en-US" sz="2400" spc="-1" dirty="0">
                <a:solidFill>
                  <a:srgbClr val="000000"/>
                </a:solidFill>
                <a:latin typeface="Trebuchet MS"/>
              </a:rPr>
              <a:t>核函数代码进行向量化，否则最终还可能损失性能</a:t>
            </a:r>
            <a:endParaRPr lang="en-US" sz="2400" spc="-1" dirty="0">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1485900" y="73548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lnSpcReduction="10000"/>
          </a:bodyPr>
          <a:lstStyle/>
          <a:p>
            <a:pPr algn="ctr">
              <a:lnSpc>
                <a:spcPct val="100000"/>
              </a:lnSpc>
            </a:pPr>
            <a:r>
              <a:rPr lang="zh-CN" altLang="en-US" sz="3300" spc="-1" dirty="0">
                <a:solidFill>
                  <a:srgbClr val="000000"/>
                </a:solidFill>
                <a:latin typeface="Trebuchet MS"/>
              </a:rPr>
              <a:t>向量运算</a:t>
            </a:r>
            <a:endParaRPr lang="en-US" altLang="zh-CN" sz="3300" spc="-1" dirty="0">
              <a:solidFill>
                <a:srgbClr val="000000"/>
              </a:solidFill>
              <a:latin typeface="Trebuchet MS"/>
            </a:endParaRPr>
          </a:p>
          <a:p>
            <a:pPr algn="ctr">
              <a:lnSpc>
                <a:spcPct val="100000"/>
              </a:lnSpc>
            </a:pPr>
            <a:r>
              <a:rPr lang="en-US" sz="1950" spc="-1" dirty="0">
                <a:solidFill>
                  <a:srgbClr val="000000"/>
                </a:solidFill>
                <a:latin typeface="Trebuchet MS"/>
              </a:rPr>
              <a:t>Vector operations</a:t>
            </a:r>
            <a:endParaRPr lang="en-US" sz="1950" spc="-1" dirty="0">
              <a:latin typeface="Arial"/>
            </a:endParaRPr>
          </a:p>
        </p:txBody>
      </p:sp>
      <p:sp>
        <p:nvSpPr>
          <p:cNvPr id="2135" name="CustomShape 2"/>
          <p:cNvSpPr/>
          <p:nvPr/>
        </p:nvSpPr>
        <p:spPr>
          <a:xfrm>
            <a:off x="1223730" y="1484730"/>
            <a:ext cx="6696270" cy="33477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现代的微处理器都包含了向量运算单元：</a:t>
            </a:r>
            <a:endParaRPr lang="en-US" sz="2400" spc="-1" dirty="0">
              <a:latin typeface="Arial"/>
            </a:endParaRPr>
          </a:p>
          <a:p>
            <a:pPr marL="342900">
              <a:spcBef>
                <a:spcPts val="421"/>
              </a:spcBef>
            </a:pPr>
            <a:r>
              <a:rPr lang="zh-CN" altLang="en-US" sz="2100" spc="-1" dirty="0">
                <a:solidFill>
                  <a:srgbClr val="000000"/>
                </a:solidFill>
                <a:latin typeface="Trebuchet MS"/>
              </a:rPr>
              <a:t>也就是对数值块进行运算的功能单元</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例如</a:t>
            </a:r>
            <a:r>
              <a:rPr lang="en-US" sz="2400" spc="-1" dirty="0">
                <a:solidFill>
                  <a:srgbClr val="000000"/>
                </a:solidFill>
                <a:latin typeface="Trebuchet MS"/>
              </a:rPr>
              <a:t>, x86 CPU </a:t>
            </a:r>
            <a:r>
              <a:rPr lang="zh-CN" altLang="en-US" sz="2400" spc="-1" dirty="0">
                <a:solidFill>
                  <a:srgbClr val="000000"/>
                </a:solidFill>
                <a:latin typeface="Trebuchet MS"/>
              </a:rPr>
              <a:t>这么多年来就有很多这类指令集，比如</a:t>
            </a:r>
            <a:r>
              <a:rPr lang="en-US" sz="2400" spc="-1" dirty="0">
                <a:solidFill>
                  <a:srgbClr val="000000"/>
                </a:solidFill>
                <a:latin typeface="Trebuchet MS"/>
              </a:rPr>
              <a:t> MMX, SSE, AVX …</a:t>
            </a:r>
            <a:endParaRPr lang="en-US" sz="2400" spc="-1" dirty="0">
              <a:latin typeface="Arial"/>
            </a:endParaRPr>
          </a:p>
          <a:p>
            <a:pPr marL="342900">
              <a:spcBef>
                <a:spcPts val="421"/>
              </a:spcBef>
            </a:pPr>
            <a:r>
              <a:rPr lang="zh-CN" altLang="en-US" sz="2100" spc="-1" dirty="0">
                <a:solidFill>
                  <a:srgbClr val="000000"/>
                </a:solidFill>
                <a:latin typeface="Trebuchet MS"/>
              </a:rPr>
              <a:t>这些指令集的一个特征就是带宽</a:t>
            </a:r>
            <a:r>
              <a:rPr lang="en-US" sz="2100" spc="-1" dirty="0">
                <a:solidFill>
                  <a:srgbClr val="000000"/>
                </a:solidFill>
                <a:latin typeface="Trebuchet MS"/>
              </a:rPr>
              <a:t> (</a:t>
            </a:r>
            <a:r>
              <a:rPr lang="zh-CN" altLang="en-US" sz="2100" spc="-1" dirty="0">
                <a:solidFill>
                  <a:srgbClr val="000000"/>
                </a:solidFill>
                <a:latin typeface="Trebuchet MS"/>
              </a:rPr>
              <a:t>比如</a:t>
            </a:r>
            <a:r>
              <a:rPr lang="en-US" sz="2100" spc="-1" dirty="0">
                <a:solidFill>
                  <a:srgbClr val="000000"/>
                </a:solidFill>
                <a:latin typeface="Trebuchet MS"/>
              </a:rPr>
              <a:t> SSE </a:t>
            </a:r>
            <a:r>
              <a:rPr lang="zh-CN" altLang="en-US" sz="2100" spc="-1" dirty="0">
                <a:solidFill>
                  <a:srgbClr val="000000"/>
                </a:solidFill>
                <a:latin typeface="Trebuchet MS"/>
              </a:rPr>
              <a:t>每次运算在 </a:t>
            </a:r>
            <a:r>
              <a:rPr lang="en-US" altLang="zh-CN" sz="2100" spc="-1" dirty="0">
                <a:solidFill>
                  <a:srgbClr val="000000"/>
                </a:solidFill>
                <a:latin typeface="Trebuchet MS"/>
              </a:rPr>
              <a:t>128 bit</a:t>
            </a:r>
            <a:r>
              <a:rPr lang="en-US" sz="2100" spc="-1" dirty="0">
                <a:solidFill>
                  <a:srgbClr val="000000"/>
                </a:solidFill>
                <a:latin typeface="Trebuchet MS"/>
              </a:rPr>
              <a:t>, AVX </a:t>
            </a:r>
            <a:r>
              <a:rPr lang="zh-CN" altLang="en-US" sz="2100" spc="-1" dirty="0">
                <a:solidFill>
                  <a:srgbClr val="000000"/>
                </a:solidFill>
                <a:latin typeface="Trebuchet MS"/>
              </a:rPr>
              <a:t>则是 </a:t>
            </a:r>
            <a:r>
              <a:rPr lang="en-US" sz="2100" spc="-1" dirty="0">
                <a:solidFill>
                  <a:srgbClr val="000000"/>
                </a:solidFill>
                <a:latin typeface="Trebuchet MS"/>
              </a:rPr>
              <a:t>256 bits </a:t>
            </a:r>
            <a:r>
              <a:rPr lang="zh-CN" altLang="en-US" sz="2100" spc="-1" dirty="0">
                <a:solidFill>
                  <a:srgbClr val="000000"/>
                </a:solidFill>
                <a:latin typeface="Trebuchet MS"/>
              </a:rPr>
              <a:t>等等</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要让这些处理器发挥最大性能，充分利用这些向量运算单元就很重要了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编译器有时候能够自动发掘利用这些向量运算单元</a:t>
            </a:r>
            <a:endParaRPr lang="en-US" sz="2400" spc="-1" dirty="0">
              <a:latin typeface="Arial"/>
            </a:endParaRPr>
          </a:p>
          <a:p>
            <a:pPr marL="342900">
              <a:spcBef>
                <a:spcPts val="421"/>
              </a:spcBef>
            </a:pPr>
            <a:r>
              <a:rPr lang="zh-CN" altLang="en-US" sz="2100" spc="-1" dirty="0">
                <a:solidFill>
                  <a:srgbClr val="000000"/>
                </a:solidFill>
                <a:latin typeface="Trebuchet MS"/>
              </a:rPr>
              <a:t>然而多年来的实践表明，大多数时候恐怕你还得手动编写向量运算的代码</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接下来用</a:t>
            </a:r>
            <a:r>
              <a:rPr lang="en-US" sz="2400" spc="-1" dirty="0">
                <a:solidFill>
                  <a:srgbClr val="000000"/>
                </a:solidFill>
                <a:latin typeface="Trebuchet MS"/>
              </a:rPr>
              <a:t>128 bit </a:t>
            </a:r>
            <a:r>
              <a:rPr lang="zh-CN" altLang="en-US" sz="2400" spc="-1" dirty="0">
                <a:solidFill>
                  <a:srgbClr val="000000"/>
                </a:solidFill>
                <a:latin typeface="Trebuchet MS"/>
              </a:rPr>
              <a:t>带宽的 </a:t>
            </a:r>
            <a:r>
              <a:rPr lang="en-US" sz="2400" spc="-1" dirty="0">
                <a:solidFill>
                  <a:srgbClr val="000000"/>
                </a:solidFill>
                <a:latin typeface="Trebuchet MS"/>
              </a:rPr>
              <a:t>SSE</a:t>
            </a:r>
            <a:r>
              <a:rPr lang="zh-CN" altLang="en-US" sz="2400" spc="-1" dirty="0">
                <a:solidFill>
                  <a:srgbClr val="000000"/>
                </a:solidFill>
                <a:latin typeface="Trebuchet MS"/>
              </a:rPr>
              <a:t>为例：</a:t>
            </a:r>
            <a:endParaRPr lang="en-US" sz="2400" spc="-1" dirty="0">
              <a:latin typeface="Arial"/>
            </a:endParaRPr>
          </a:p>
          <a:p>
            <a:pPr>
              <a:spcBef>
                <a:spcPts val="481"/>
              </a:spcBef>
            </a:pPr>
            <a:endParaRPr lang="en-US" sz="2400" spc="-1" dirty="0">
              <a:latin typeface="Arial"/>
            </a:endParaRPr>
          </a:p>
        </p:txBody>
      </p:sp>
      <p:sp>
        <p:nvSpPr>
          <p:cNvPr id="2136" name="CustomShape 3"/>
          <p:cNvSpPr/>
          <p:nvPr/>
        </p:nvSpPr>
        <p:spPr>
          <a:xfrm>
            <a:off x="1204830" y="4843530"/>
            <a:ext cx="6795630" cy="100359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dirty="0">
                <a:solidFill>
                  <a:srgbClr val="000000"/>
                </a:solidFill>
                <a:latin typeface="Courier New Bold"/>
                <a:ea typeface="DejaVu Sans"/>
              </a:rPr>
              <a:t>#include “</a:t>
            </a:r>
            <a:r>
              <a:rPr lang="en-US" sz="1050" b="1" spc="-1" dirty="0" err="1">
                <a:solidFill>
                  <a:srgbClr val="000000"/>
                </a:solidFill>
                <a:latin typeface="Courier New Bold"/>
                <a:ea typeface="DejaVu Sans"/>
              </a:rPr>
              <a:t>xmmintrin.h</a:t>
            </a:r>
            <a:r>
              <a:rPr lang="en-US" sz="1050" b="1" spc="-1" dirty="0">
                <a:solidFill>
                  <a:srgbClr val="000000"/>
                </a:solidFill>
                <a:latin typeface="Courier New Bold"/>
                <a:ea typeface="DejaVu Sans"/>
              </a:rPr>
              <a:t> ”     // </a:t>
            </a:r>
            <a:r>
              <a:rPr lang="en-US" sz="1050" b="1" spc="-1" dirty="0" err="1">
                <a:solidFill>
                  <a:srgbClr val="000000"/>
                </a:solidFill>
                <a:latin typeface="Courier New Bold"/>
                <a:ea typeface="DejaVu Sans"/>
              </a:rPr>
              <a:t>gcc</a:t>
            </a:r>
            <a:r>
              <a:rPr lang="en-US" sz="1050" b="1" spc="-1" dirty="0">
                <a:solidFill>
                  <a:srgbClr val="000000"/>
                </a:solidFill>
                <a:latin typeface="Courier New Bold"/>
                <a:ea typeface="DejaVu Sans"/>
              </a:rPr>
              <a:t> </a:t>
            </a:r>
            <a:r>
              <a:rPr lang="zh-CN" altLang="en-US" sz="1050" b="1" spc="-1" dirty="0">
                <a:solidFill>
                  <a:srgbClr val="000000"/>
                </a:solidFill>
                <a:latin typeface="Courier New Bold"/>
                <a:ea typeface="DejaVu Sans"/>
              </a:rPr>
              <a:t>中针对</a:t>
            </a:r>
            <a:r>
              <a:rPr lang="en-US" sz="1050" b="1" spc="-1" dirty="0">
                <a:solidFill>
                  <a:srgbClr val="000000"/>
                </a:solidFill>
                <a:latin typeface="Courier New Bold"/>
                <a:ea typeface="DejaVu Sans"/>
              </a:rPr>
              <a:t> SSE (128 bit </a:t>
            </a:r>
            <a:r>
              <a:rPr lang="zh-CN" altLang="en-US" sz="1050" b="1" spc="-1" dirty="0">
                <a:solidFill>
                  <a:srgbClr val="000000"/>
                </a:solidFill>
                <a:latin typeface="Courier New Bold"/>
                <a:ea typeface="DejaVu Sans"/>
              </a:rPr>
              <a:t>带宽</a:t>
            </a:r>
            <a:r>
              <a:rPr lang="en-US" sz="1050" b="1" spc="-1" dirty="0">
                <a:solidFill>
                  <a:srgbClr val="000000"/>
                </a:solidFill>
                <a:latin typeface="Courier New Bold"/>
                <a:ea typeface="DejaVu Sans"/>
              </a:rPr>
              <a:t>)</a:t>
            </a:r>
            <a:r>
              <a:rPr lang="zh-CN" altLang="en-US" sz="1050" b="1" spc="-1" dirty="0">
                <a:solidFill>
                  <a:srgbClr val="000000"/>
                </a:solidFill>
                <a:latin typeface="Courier New Bold"/>
                <a:ea typeface="DejaVu Sans"/>
              </a:rPr>
              <a:t>向量运算内置指令的头文件</a:t>
            </a:r>
            <a:endParaRPr lang="en-US" sz="1050" spc="-1" dirty="0">
              <a:latin typeface="Arial"/>
            </a:endParaRPr>
          </a:p>
          <a:p>
            <a:pPr>
              <a:lnSpc>
                <a:spcPct val="100000"/>
              </a:lnSpc>
            </a:pPr>
            <a:endParaRPr lang="en-US" sz="1050" spc="-1" dirty="0">
              <a:latin typeface="Arial"/>
            </a:endParaRPr>
          </a:p>
          <a:p>
            <a:pPr>
              <a:lnSpc>
                <a:spcPct val="100000"/>
              </a:lnSpc>
            </a:pPr>
            <a:r>
              <a:rPr lang="en-US" sz="1050" b="1" spc="-1" dirty="0">
                <a:solidFill>
                  <a:srgbClr val="000000"/>
                </a:solidFill>
                <a:latin typeface="Courier New Bold"/>
                <a:ea typeface="DejaVu Sans"/>
              </a:rPr>
              <a:t>__m128 ramp = _</a:t>
            </a:r>
            <a:r>
              <a:rPr lang="en-US" sz="1050" b="1" spc="-1" dirty="0" err="1">
                <a:solidFill>
                  <a:srgbClr val="000000"/>
                </a:solidFill>
                <a:latin typeface="Courier New Bold"/>
                <a:ea typeface="DejaVu Sans"/>
              </a:rPr>
              <a:t>mm_setr_ps</a:t>
            </a:r>
            <a:r>
              <a:rPr lang="en-US" sz="1050" b="1" spc="-1" dirty="0">
                <a:solidFill>
                  <a:srgbClr val="000000"/>
                </a:solidFill>
                <a:latin typeface="Courier New Bold"/>
                <a:ea typeface="DejaVu Sans"/>
              </a:rPr>
              <a:t>(0.5, 1.5, 2.5, 3.5);   </a:t>
            </a:r>
            <a:r>
              <a:rPr lang="en-US" sz="900" b="1" spc="-1" dirty="0">
                <a:solidFill>
                  <a:srgbClr val="000000"/>
                </a:solidFill>
                <a:latin typeface="Courier New Bold"/>
                <a:ea typeface="DejaVu Sans"/>
              </a:rPr>
              <a:t>// </a:t>
            </a:r>
            <a:r>
              <a:rPr lang="zh-CN" altLang="en-US" sz="900" b="1" spc="-1" dirty="0">
                <a:solidFill>
                  <a:srgbClr val="000000"/>
                </a:solidFill>
                <a:latin typeface="Courier New Bold"/>
                <a:ea typeface="DejaVu Sans"/>
              </a:rPr>
              <a:t>将四个浮点数打包到一个向量寄存器</a:t>
            </a:r>
            <a:endParaRPr lang="en-US" sz="900" spc="-1" dirty="0">
              <a:latin typeface="Arial"/>
            </a:endParaRPr>
          </a:p>
          <a:p>
            <a:pPr>
              <a:lnSpc>
                <a:spcPct val="100000"/>
              </a:lnSpc>
            </a:pPr>
            <a:r>
              <a:rPr lang="en-US" sz="1050" b="1" spc="-1" dirty="0">
                <a:solidFill>
                  <a:srgbClr val="000000"/>
                </a:solidFill>
                <a:latin typeface="Courier New Bold"/>
                <a:ea typeface="DejaVu Sans"/>
              </a:rPr>
              <a:t>__m128 </a:t>
            </a:r>
            <a:r>
              <a:rPr lang="en-US" sz="1050" b="1" spc="-1" dirty="0" err="1">
                <a:solidFill>
                  <a:srgbClr val="000000"/>
                </a:solidFill>
                <a:latin typeface="Courier New Bold"/>
                <a:ea typeface="DejaVu Sans"/>
              </a:rPr>
              <a:t>v</a:t>
            </a:r>
            <a:r>
              <a:rPr lang="en-US" altLang="zh-CN" sz="1050" b="1" spc="-1" dirty="0" err="1">
                <a:solidFill>
                  <a:srgbClr val="000000"/>
                </a:solidFill>
                <a:latin typeface="Courier New Bold"/>
                <a:ea typeface="DejaVu Sans"/>
              </a:rPr>
              <a:t>step</a:t>
            </a:r>
            <a:r>
              <a:rPr lang="en-US" sz="1050" b="1" spc="-1" dirty="0">
                <a:solidFill>
                  <a:srgbClr val="000000"/>
                </a:solidFill>
                <a:latin typeface="Courier New Bold"/>
                <a:ea typeface="DejaVu Sans"/>
              </a:rPr>
              <a:t> = _mm_load1_ps(&amp;</a:t>
            </a:r>
            <a:r>
              <a:rPr lang="en-US" altLang="zh-CN" sz="1050" b="1" spc="-1" dirty="0">
                <a:solidFill>
                  <a:srgbClr val="000000"/>
                </a:solidFill>
                <a:latin typeface="Courier New Bold"/>
                <a:ea typeface="DejaVu Sans"/>
              </a:rPr>
              <a:t>step</a:t>
            </a:r>
            <a:r>
              <a:rPr lang="en-US" sz="1050" b="1" spc="-1" dirty="0">
                <a:solidFill>
                  <a:srgbClr val="000000"/>
                </a:solidFill>
                <a:latin typeface="Courier New Bold"/>
                <a:ea typeface="DejaVu Sans"/>
              </a:rPr>
              <a:t>);              </a:t>
            </a:r>
            <a:r>
              <a:rPr lang="en-US" sz="900" b="1" spc="-1" dirty="0">
                <a:solidFill>
                  <a:srgbClr val="000000"/>
                </a:solidFill>
                <a:latin typeface="Courier New Bold"/>
                <a:ea typeface="DejaVu Sans"/>
              </a:rPr>
              <a:t>// </a:t>
            </a:r>
            <a:r>
              <a:rPr lang="zh-CN" altLang="en-US" sz="900" b="1" spc="-1" dirty="0">
                <a:solidFill>
                  <a:srgbClr val="000000"/>
                </a:solidFill>
                <a:latin typeface="Courier New Bold"/>
                <a:ea typeface="DejaVu Sans"/>
              </a:rPr>
              <a:t>将 </a:t>
            </a:r>
            <a:r>
              <a:rPr lang="en-US" altLang="zh-CN" sz="900" b="1" spc="-1" dirty="0">
                <a:solidFill>
                  <a:srgbClr val="000000"/>
                </a:solidFill>
                <a:latin typeface="Courier New Bold"/>
                <a:ea typeface="DejaVu Sans"/>
              </a:rPr>
              <a:t>step </a:t>
            </a:r>
            <a:r>
              <a:rPr lang="zh-CN" altLang="en-US" sz="900" b="1" spc="-1" dirty="0">
                <a:solidFill>
                  <a:srgbClr val="000000"/>
                </a:solidFill>
                <a:latin typeface="Courier New Bold"/>
                <a:ea typeface="DejaVu Sans"/>
              </a:rPr>
              <a:t>打包到一个向量寄存器</a:t>
            </a:r>
            <a:endParaRPr lang="en-US" sz="900" spc="-1" dirty="0">
              <a:latin typeface="Arial"/>
            </a:endParaRPr>
          </a:p>
          <a:p>
            <a:pPr>
              <a:lnSpc>
                <a:spcPct val="100000"/>
              </a:lnSpc>
            </a:pPr>
            <a:r>
              <a:rPr lang="en-US" sz="1050" b="1" spc="-1" dirty="0">
                <a:solidFill>
                  <a:srgbClr val="000000"/>
                </a:solidFill>
                <a:latin typeface="Courier New Bold"/>
                <a:ea typeface="DejaVu Sans"/>
              </a:rPr>
              <a:t>__m128 </a:t>
            </a:r>
            <a:r>
              <a:rPr lang="en-US" sz="1050" b="1" spc="-1" dirty="0" err="1">
                <a:solidFill>
                  <a:srgbClr val="000000"/>
                </a:solidFill>
                <a:latin typeface="Courier New Bold"/>
                <a:ea typeface="DejaVu Sans"/>
              </a:rPr>
              <a:t>xvec</a:t>
            </a:r>
            <a:r>
              <a:rPr lang="en-US" sz="1050" b="1" spc="-1" dirty="0">
                <a:solidFill>
                  <a:srgbClr val="000000"/>
                </a:solidFill>
                <a:latin typeface="Courier New Bold"/>
                <a:ea typeface="DejaVu Sans"/>
              </a:rPr>
              <a:t>; = _</a:t>
            </a:r>
            <a:r>
              <a:rPr lang="en-US" sz="1050" b="1" spc="-1" dirty="0" err="1">
                <a:solidFill>
                  <a:srgbClr val="000000"/>
                </a:solidFill>
                <a:latin typeface="Courier New Bold"/>
                <a:ea typeface="DejaVu Sans"/>
              </a:rPr>
              <a:t>mm_mul_ps</a:t>
            </a:r>
            <a:r>
              <a:rPr lang="en-US" sz="1050" b="1" spc="-1" dirty="0">
                <a:solidFill>
                  <a:srgbClr val="000000"/>
                </a:solidFill>
                <a:latin typeface="Courier New Bold"/>
                <a:ea typeface="DejaVu Sans"/>
              </a:rPr>
              <a:t>(</a:t>
            </a:r>
            <a:r>
              <a:rPr lang="en-US" sz="1050" b="1" spc="-1" dirty="0" err="1">
                <a:solidFill>
                  <a:srgbClr val="000000"/>
                </a:solidFill>
                <a:latin typeface="Courier New Bold"/>
                <a:ea typeface="DejaVu Sans"/>
              </a:rPr>
              <a:t>ramp,v</a:t>
            </a:r>
            <a:r>
              <a:rPr lang="en-US" altLang="zh-CN" sz="1050" b="1" spc="-1" dirty="0">
                <a:solidFill>
                  <a:srgbClr val="000000"/>
                </a:solidFill>
                <a:latin typeface="Courier New Bold"/>
                <a:ea typeface="DejaVu Sans"/>
              </a:rPr>
              <a:t> step</a:t>
            </a:r>
            <a:r>
              <a:rPr lang="en-US" sz="1050" b="1" spc="-1" dirty="0">
                <a:solidFill>
                  <a:srgbClr val="000000"/>
                </a:solidFill>
                <a:latin typeface="Courier New Bold"/>
                <a:ea typeface="DejaVu Sans"/>
              </a:rPr>
              <a:t>);           </a:t>
            </a:r>
            <a:r>
              <a:rPr lang="en-US" sz="900" b="1" spc="-1" dirty="0">
                <a:solidFill>
                  <a:srgbClr val="000000"/>
                </a:solidFill>
                <a:latin typeface="Courier New Bold"/>
                <a:ea typeface="DejaVu Sans"/>
              </a:rPr>
              <a:t>// </a:t>
            </a:r>
            <a:r>
              <a:rPr lang="zh-CN" altLang="en-US" sz="900" b="1" spc="-1" dirty="0">
                <a:solidFill>
                  <a:srgbClr val="000000"/>
                </a:solidFill>
                <a:latin typeface="Courier New Bold"/>
                <a:ea typeface="DejaVu Sans"/>
              </a:rPr>
              <a:t>乘以对应的单精度浮点数，然后赋值给 </a:t>
            </a:r>
            <a:r>
              <a:rPr lang="en-US" sz="900" b="1" spc="-1" dirty="0" err="1">
                <a:solidFill>
                  <a:srgbClr val="000000"/>
                </a:solidFill>
                <a:latin typeface="Courier New Bold"/>
                <a:ea typeface="DejaVu Sans"/>
              </a:rPr>
              <a:t>xvec</a:t>
            </a:r>
            <a:endParaRPr lang="en-US" sz="900" spc="-1" dirty="0">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1485900" y="890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向量运算内置指令的挑战</a:t>
            </a:r>
            <a:endParaRPr lang="en-US" altLang="zh-CN" sz="3300" spc="-1" dirty="0">
              <a:solidFill>
                <a:srgbClr val="000000"/>
              </a:solidFill>
              <a:latin typeface="Trebuchet MS"/>
            </a:endParaRPr>
          </a:p>
          <a:p>
            <a:pPr algn="ctr">
              <a:lnSpc>
                <a:spcPct val="100000"/>
              </a:lnSpc>
            </a:pPr>
            <a:r>
              <a:rPr lang="en-US" sz="1950" spc="-1" dirty="0">
                <a:solidFill>
                  <a:srgbClr val="000000"/>
                </a:solidFill>
                <a:latin typeface="Trebuchet MS"/>
              </a:rPr>
              <a:t>Vector </a:t>
            </a:r>
            <a:r>
              <a:rPr lang="en-US" sz="1950" spc="-1" dirty="0" err="1">
                <a:solidFill>
                  <a:srgbClr val="000000"/>
                </a:solidFill>
                <a:latin typeface="Trebuchet MS"/>
              </a:rPr>
              <a:t>intrinsics</a:t>
            </a:r>
            <a:r>
              <a:rPr lang="en-US" sz="1950" spc="-1" dirty="0">
                <a:solidFill>
                  <a:srgbClr val="000000"/>
                </a:solidFill>
                <a:latin typeface="Trebuchet MS"/>
              </a:rPr>
              <a:t> challenges</a:t>
            </a:r>
            <a:endParaRPr lang="en-US" sz="1950" spc="-1" dirty="0">
              <a:latin typeface="Arial"/>
            </a:endParaRPr>
          </a:p>
        </p:txBody>
      </p:sp>
      <p:sp>
        <p:nvSpPr>
          <p:cNvPr id="2138" name="CustomShape 2"/>
          <p:cNvSpPr/>
          <p:nvPr/>
        </p:nvSpPr>
        <p:spPr>
          <a:xfrm>
            <a:off x="1223730" y="1916730"/>
            <a:ext cx="664227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需要一段汇编语言风格的代码</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加载到寄存器（</a:t>
            </a:r>
            <a:r>
              <a:rPr lang="en-US" altLang="zh-CN" sz="2100" spc="-1" dirty="0">
                <a:solidFill>
                  <a:srgbClr val="000000"/>
                </a:solidFill>
                <a:latin typeface="Trebuchet MS"/>
              </a:rPr>
              <a:t>register</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使用寄存器运算符进行运算，然后在另一个向量寄存器里面生成值</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不可移植 </a:t>
            </a:r>
            <a:r>
              <a:rPr lang="en-US" sz="2400" spc="-1" dirty="0">
                <a:solidFill>
                  <a:srgbClr val="000000"/>
                </a:solidFill>
                <a:latin typeface="Trebuchet MS"/>
              </a:rPr>
              <a:t>Non portable</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即便是同样厂商的设备，只要更换了向量指令集，就必须重写代码。编译器对代码的编译也可能不同</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结果</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很少有开发者愿意写相关代码</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大多数程序只使用编译器能够自动发掘利用的向量运算，可能就很少甚至根本没有</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因此很多程序严重浪费了潜在的性能</a:t>
            </a:r>
            <a:endParaRPr lang="en-US" sz="2100" spc="-1" dirty="0">
              <a:latin typeface="Arial"/>
            </a:endParaRPr>
          </a:p>
        </p:txBody>
      </p:sp>
      <p:sp>
        <p:nvSpPr>
          <p:cNvPr id="2139" name="CustomShape 3"/>
          <p:cNvSpPr/>
          <p:nvPr/>
        </p:nvSpPr>
        <p:spPr>
          <a:xfrm>
            <a:off x="2195730" y="5211270"/>
            <a:ext cx="4914000" cy="753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500" spc="-1" dirty="0">
                <a:solidFill>
                  <a:srgbClr val="4F81BD"/>
                </a:solidFill>
                <a:latin typeface="Trebuchet MS"/>
                <a:ea typeface="DejaVu Sans"/>
              </a:rPr>
              <a:t>解决方案：具有高可移植性的向量指令集，这正是 </a:t>
            </a:r>
            <a:r>
              <a:rPr lang="en-US" altLang="zh-CN" sz="1500" spc="-1" dirty="0">
                <a:solidFill>
                  <a:srgbClr val="4F81BD"/>
                </a:solidFill>
                <a:latin typeface="Trebuchet MS"/>
                <a:ea typeface="DejaVu Sans"/>
              </a:rPr>
              <a:t>OpenCL </a:t>
            </a:r>
            <a:r>
              <a:rPr lang="zh-CN" altLang="en-US" sz="1500" spc="-1" dirty="0">
                <a:solidFill>
                  <a:srgbClr val="4F81BD"/>
                </a:solidFill>
                <a:latin typeface="Trebuchet MS"/>
                <a:ea typeface="DejaVu Sans"/>
              </a:rPr>
              <a:t>所提供的</a:t>
            </a:r>
            <a:endParaRPr lang="en-US" sz="1500" spc="-1" dirty="0">
              <a:latin typeface="Arial"/>
            </a:endParaRPr>
          </a:p>
          <a:p>
            <a:pPr>
              <a:lnSpc>
                <a:spcPct val="100000"/>
              </a:lnSpc>
            </a:pPr>
            <a:endParaRPr lang="en-US" sz="1500" spc="-1" dirty="0">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向量类型</a:t>
            </a:r>
            <a:endParaRPr lang="en-US" altLang="zh-CN" sz="3300" spc="-1" dirty="0">
              <a:solidFill>
                <a:srgbClr val="000000"/>
              </a:solidFill>
              <a:latin typeface="Trebuchet MS"/>
            </a:endParaRPr>
          </a:p>
          <a:p>
            <a:pPr algn="ctr">
              <a:lnSpc>
                <a:spcPct val="100000"/>
              </a:lnSpc>
            </a:pPr>
            <a:r>
              <a:rPr lang="en-US" sz="1725" spc="-1" dirty="0">
                <a:solidFill>
                  <a:srgbClr val="000000"/>
                </a:solidFill>
                <a:latin typeface="Trebuchet MS"/>
              </a:rPr>
              <a:t>Vector Types</a:t>
            </a:r>
            <a:endParaRPr lang="en-US" sz="1725" spc="-1" dirty="0">
              <a:latin typeface="Arial"/>
            </a:endParaRPr>
          </a:p>
        </p:txBody>
      </p:sp>
      <p:sp>
        <p:nvSpPr>
          <p:cNvPr id="2141"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 </a:t>
            </a:r>
            <a:r>
              <a:rPr lang="en-US" altLang="zh-CN" sz="2400" spc="-1" dirty="0">
                <a:solidFill>
                  <a:srgbClr val="000000"/>
                </a:solidFill>
                <a:latin typeface="Trebuchet MS"/>
              </a:rPr>
              <a:t>C </a:t>
            </a:r>
            <a:r>
              <a:rPr lang="zh-CN" altLang="en-US" sz="2400" spc="-1" dirty="0">
                <a:solidFill>
                  <a:srgbClr val="000000"/>
                </a:solidFill>
                <a:latin typeface="Trebuchet MS"/>
              </a:rPr>
              <a:t>语言 核函数编程语言 提供了一个向量指令集合：</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这些指令在不同厂商的向量指令集之间通用可移植</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支持长度为 </a:t>
            </a:r>
            <a:r>
              <a:rPr lang="en-US" sz="2400" spc="-1" dirty="0">
                <a:solidFill>
                  <a:srgbClr val="000000"/>
                </a:solidFill>
                <a:latin typeface="Trebuchet MS"/>
              </a:rPr>
              <a:t> 2, 4, 8, </a:t>
            </a:r>
            <a:r>
              <a:rPr lang="zh-CN" altLang="en-US" sz="2400" spc="-1" dirty="0">
                <a:solidFill>
                  <a:srgbClr val="000000"/>
                </a:solidFill>
                <a:latin typeface="Trebuchet MS"/>
              </a:rPr>
              <a:t>或者</a:t>
            </a:r>
            <a:r>
              <a:rPr lang="en-US" sz="2400" spc="-1" dirty="0">
                <a:solidFill>
                  <a:srgbClr val="000000"/>
                </a:solidFill>
                <a:latin typeface="Trebuchet MS"/>
              </a:rPr>
              <a:t> 16 </a:t>
            </a:r>
            <a:r>
              <a:rPr lang="zh-CN" altLang="en-US" sz="2400" spc="-1" dirty="0">
                <a:solidFill>
                  <a:srgbClr val="000000"/>
                </a:solidFill>
                <a:latin typeface="Trebuchet MS"/>
              </a:rPr>
              <a:t>的向量</a:t>
            </a:r>
            <a:r>
              <a:rPr lang="en-US" sz="2400" spc="-1" dirty="0">
                <a:solidFill>
                  <a:srgbClr val="000000"/>
                </a:solidFill>
                <a:latin typeface="Trebuchet MS"/>
              </a:rPr>
              <a:t>… </a:t>
            </a:r>
            <a:r>
              <a:rPr lang="zh-CN" altLang="en-US" sz="2400" spc="-1" dirty="0">
                <a:solidFill>
                  <a:srgbClr val="000000"/>
                </a:solidFill>
                <a:latin typeface="Trebuchet MS"/>
              </a:rPr>
              <a:t>例如</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en-US" sz="2100" b="1" spc="-1" dirty="0">
                <a:solidFill>
                  <a:srgbClr val="000000"/>
                </a:solidFill>
                <a:latin typeface="Courier New Bold"/>
              </a:rPr>
              <a:t>char2, ushort4, int8, float16, double2</a:t>
            </a:r>
            <a:r>
              <a:rPr lang="en-US" sz="2100" spc="-1" dirty="0">
                <a:solidFill>
                  <a:srgbClr val="000000"/>
                </a:solidFill>
                <a:latin typeface="Trebuchet MS"/>
              </a:rPr>
              <a:t>, …</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这些类型的特点包括</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尾数法安全（</a:t>
            </a:r>
            <a:r>
              <a:rPr lang="en-US" altLang="zh-CN" sz="2100" spc="-1" dirty="0">
                <a:solidFill>
                  <a:srgbClr val="000000"/>
                </a:solidFill>
                <a:latin typeface="Trebuchet MS"/>
              </a:rPr>
              <a:t>Endian safe</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对齐向量长度（</a:t>
            </a:r>
            <a:r>
              <a:rPr lang="en-US" altLang="zh-CN" sz="2100" spc="-1" dirty="0">
                <a:solidFill>
                  <a:srgbClr val="000000"/>
                </a:solidFill>
                <a:latin typeface="Trebuchet MS"/>
              </a:rPr>
              <a:t> Aligned at vector length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成元素对的向量运算（</a:t>
            </a:r>
            <a:r>
              <a:rPr lang="en-US" altLang="zh-CN" sz="2100" spc="-1" dirty="0">
                <a:solidFill>
                  <a:srgbClr val="000000"/>
                </a:solidFill>
                <a:latin typeface="Trebuchet MS"/>
              </a:rPr>
              <a:t> Vector operations (elementwise) </a:t>
            </a:r>
            <a:r>
              <a:rPr lang="zh-CN" altLang="en-US" sz="2100" spc="-1" dirty="0">
                <a:solidFill>
                  <a:srgbClr val="000000"/>
                </a:solidFill>
                <a:latin typeface="Trebuchet MS"/>
              </a:rPr>
              <a:t>）以及内置函数</a:t>
            </a:r>
            <a:endParaRPr lang="en-US" sz="2100" spc="-1" dirty="0">
              <a:latin typeface="Arial"/>
            </a:endParaRPr>
          </a:p>
        </p:txBody>
      </p:sp>
      <p:sp>
        <p:nvSpPr>
          <p:cNvPr id="2142" name="CustomShape 3"/>
          <p:cNvSpPr/>
          <p:nvPr/>
        </p:nvSpPr>
        <p:spPr>
          <a:xfrm>
            <a:off x="4410000" y="5359500"/>
            <a:ext cx="3286710" cy="6841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注意，双精度的 </a:t>
            </a:r>
            <a:r>
              <a:rPr lang="en-US" altLang="zh-CN" sz="1350" spc="-1" dirty="0">
                <a:solidFill>
                  <a:srgbClr val="4F81BD"/>
                </a:solidFill>
                <a:latin typeface="Trebuchet MS"/>
                <a:ea typeface="DejaVu Sans"/>
              </a:rPr>
              <a:t>double </a:t>
            </a:r>
            <a:r>
              <a:rPr lang="zh-CN" altLang="en-US" sz="1350" spc="-1" dirty="0">
                <a:solidFill>
                  <a:srgbClr val="4F81BD"/>
                </a:solidFill>
                <a:latin typeface="Trebuchet MS"/>
                <a:ea typeface="DejaVu Sans"/>
              </a:rPr>
              <a:t>类型</a:t>
            </a:r>
            <a:r>
              <a:rPr lang="en-US" sz="1350" spc="-1" dirty="0">
                <a:solidFill>
                  <a:srgbClr val="4F81BD"/>
                </a:solidFill>
                <a:latin typeface="Trebuchet MS"/>
                <a:ea typeface="DejaVu Sans"/>
              </a:rPr>
              <a:t>(</a:t>
            </a:r>
            <a:r>
              <a:rPr lang="zh-CN" altLang="en-US" sz="1350" spc="-1" dirty="0">
                <a:solidFill>
                  <a:srgbClr val="4F81BD"/>
                </a:solidFill>
                <a:latin typeface="Trebuchet MS"/>
                <a:ea typeface="DejaVu Sans"/>
              </a:rPr>
              <a:t>以及双精度的向量</a:t>
            </a:r>
            <a:r>
              <a:rPr lang="en-US" sz="1350" spc="-1" dirty="0">
                <a:solidFill>
                  <a:srgbClr val="4F81BD"/>
                </a:solidFill>
                <a:latin typeface="Trebuchet MS"/>
                <a:ea typeface="DejaVu Sans"/>
              </a:rPr>
              <a:t>) </a:t>
            </a:r>
            <a:r>
              <a:rPr lang="zh-CN" altLang="en-US" sz="1350" spc="-1" dirty="0">
                <a:solidFill>
                  <a:srgbClr val="4F81BD"/>
                </a:solidFill>
                <a:latin typeface="Trebuchet MS"/>
                <a:ea typeface="DejaVu Sans"/>
              </a:rPr>
              <a:t>从 </a:t>
            </a:r>
            <a:r>
              <a:rPr lang="en-US" sz="1350" spc="-1" dirty="0">
                <a:solidFill>
                  <a:srgbClr val="4F81BD"/>
                </a:solidFill>
                <a:latin typeface="Trebuchet MS"/>
                <a:ea typeface="DejaVu Sans"/>
              </a:rPr>
              <a:t>OpenCL v1.1 </a:t>
            </a:r>
            <a:r>
              <a:rPr lang="zh-CN" altLang="en-US" sz="1350" spc="-1" dirty="0">
                <a:solidFill>
                  <a:srgbClr val="4F81BD"/>
                </a:solidFill>
                <a:latin typeface="Trebuchet MS"/>
                <a:ea typeface="DejaVu Sans"/>
              </a:rPr>
              <a:t>开始支持</a:t>
            </a:r>
            <a:endParaRPr lang="en-US" sz="1350" spc="-1" dirty="0">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1485900" y="73548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向量运算</a:t>
            </a:r>
            <a:endParaRPr lang="en-US" altLang="zh-CN" sz="3300" spc="-1" dirty="0">
              <a:solidFill>
                <a:srgbClr val="000000"/>
              </a:solidFill>
              <a:latin typeface="Trebuchet MS"/>
            </a:endParaRPr>
          </a:p>
          <a:p>
            <a:pPr algn="ctr">
              <a:lnSpc>
                <a:spcPct val="100000"/>
              </a:lnSpc>
            </a:pPr>
            <a:r>
              <a:rPr lang="en-US" sz="1725" spc="-1" dirty="0">
                <a:solidFill>
                  <a:srgbClr val="000000"/>
                </a:solidFill>
                <a:latin typeface="Trebuchet MS"/>
              </a:rPr>
              <a:t>Vector Operations</a:t>
            </a:r>
            <a:endParaRPr lang="en-US" sz="1725" spc="-1" dirty="0">
              <a:latin typeface="Arial"/>
            </a:endParaRPr>
          </a:p>
        </p:txBody>
      </p:sp>
      <p:sp>
        <p:nvSpPr>
          <p:cNvPr id="2144" name="CustomShape 2"/>
          <p:cNvSpPr/>
          <p:nvPr/>
        </p:nvSpPr>
        <p:spPr>
          <a:xfrm>
            <a:off x="1485900" y="1571400"/>
            <a:ext cx="3237271" cy="507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向量语法 </a:t>
            </a:r>
            <a:r>
              <a:rPr lang="en-US" sz="1650" spc="-1" dirty="0">
                <a:solidFill>
                  <a:srgbClr val="000000"/>
                </a:solidFill>
                <a:latin typeface="Trebuchet MS"/>
              </a:rPr>
              <a:t>Vector literal</a:t>
            </a:r>
            <a:endParaRPr lang="en-US" sz="1650" spc="-1" dirty="0">
              <a:latin typeface="Arial"/>
            </a:endParaRPr>
          </a:p>
        </p:txBody>
      </p:sp>
      <p:sp>
        <p:nvSpPr>
          <p:cNvPr id="2145" name="CustomShape 3"/>
          <p:cNvSpPr/>
          <p:nvPr/>
        </p:nvSpPr>
        <p:spPr>
          <a:xfrm>
            <a:off x="1493460" y="3051000"/>
            <a:ext cx="3780000" cy="507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ea typeface="DejaVu Sans"/>
              </a:rPr>
              <a:t>向量分量 </a:t>
            </a:r>
            <a:r>
              <a:rPr lang="en-US" sz="1650" spc="-1" dirty="0">
                <a:solidFill>
                  <a:srgbClr val="000000"/>
                </a:solidFill>
                <a:latin typeface="Trebuchet MS"/>
                <a:ea typeface="DejaVu Sans"/>
              </a:rPr>
              <a:t>Vector components</a:t>
            </a:r>
            <a:endParaRPr lang="en-US" sz="1650" spc="-1" dirty="0">
              <a:latin typeface="Arial"/>
            </a:endParaRPr>
          </a:p>
        </p:txBody>
      </p:sp>
      <p:sp>
        <p:nvSpPr>
          <p:cNvPr id="2146" name="CustomShape 4"/>
          <p:cNvSpPr/>
          <p:nvPr/>
        </p:nvSpPr>
        <p:spPr>
          <a:xfrm>
            <a:off x="1485900" y="4541670"/>
            <a:ext cx="2930580" cy="4857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81"/>
              </a:spcBef>
              <a:buClr>
                <a:srgbClr val="000000"/>
              </a:buClr>
              <a:buFont typeface="Arial"/>
              <a:buChar char="•"/>
            </a:pPr>
            <a:r>
              <a:rPr lang="zh-CN" altLang="en-US" sz="2850" spc="-1" dirty="0">
                <a:solidFill>
                  <a:srgbClr val="000000"/>
                </a:solidFill>
                <a:latin typeface="Trebuchet MS"/>
                <a:ea typeface="DejaVu Sans"/>
              </a:rPr>
              <a:t>向量运算 </a:t>
            </a:r>
            <a:r>
              <a:rPr lang="en-US" spc="-1" dirty="0">
                <a:solidFill>
                  <a:srgbClr val="000000"/>
                </a:solidFill>
                <a:latin typeface="Trebuchet MS"/>
                <a:ea typeface="DejaVu Sans"/>
              </a:rPr>
              <a:t>Vector ops</a:t>
            </a:r>
            <a:endParaRPr lang="en-US" spc="-1" dirty="0">
              <a:latin typeface="Arial"/>
            </a:endParaRPr>
          </a:p>
        </p:txBody>
      </p:sp>
      <p:sp>
        <p:nvSpPr>
          <p:cNvPr id="2147" name="CustomShape 5"/>
          <p:cNvSpPr/>
          <p:nvPr/>
        </p:nvSpPr>
        <p:spPr>
          <a:xfrm>
            <a:off x="1729980" y="2121930"/>
            <a:ext cx="157815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vi0 = (</a:t>
            </a: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-7;</a:t>
            </a:r>
            <a:endParaRPr lang="en-US" sz="1050" spc="-1">
              <a:latin typeface="Arial"/>
            </a:endParaRPr>
          </a:p>
        </p:txBody>
      </p:sp>
      <p:sp>
        <p:nvSpPr>
          <p:cNvPr id="2148" name="CustomShape 6"/>
          <p:cNvSpPr/>
          <p:nvPr/>
        </p:nvSpPr>
        <p:spPr>
          <a:xfrm>
            <a:off x="1816920" y="2654910"/>
            <a:ext cx="221265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vi1 = (</a:t>
            </a:r>
            <a:r>
              <a:rPr lang="en-US" sz="1050" b="1" spc="-1">
                <a:solidFill>
                  <a:srgbClr val="9BBB59"/>
                </a:solidFill>
                <a:latin typeface="Courier New Bold"/>
                <a:ea typeface="DejaVu Sans"/>
              </a:rPr>
              <a:t>int4</a:t>
            </a:r>
            <a:r>
              <a:rPr lang="en-US" sz="1050" b="1" spc="-1">
                <a:solidFill>
                  <a:srgbClr val="000000"/>
                </a:solidFill>
                <a:latin typeface="Courier New Bold"/>
                <a:ea typeface="DejaVu Sans"/>
              </a:rPr>
              <a:t>) (0, 1, 2, 3);</a:t>
            </a:r>
            <a:endParaRPr lang="en-US" sz="1050" spc="-1">
              <a:latin typeface="Arial"/>
            </a:endParaRPr>
          </a:p>
        </p:txBody>
      </p:sp>
      <p:sp>
        <p:nvSpPr>
          <p:cNvPr id="2149" name="CustomShape 7"/>
          <p:cNvSpPr/>
          <p:nvPr/>
        </p:nvSpPr>
        <p:spPr>
          <a:xfrm>
            <a:off x="1705140" y="3596940"/>
            <a:ext cx="122364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000000"/>
                </a:solidFill>
                <a:latin typeface="Courier New Bold"/>
                <a:ea typeface="DejaVu Sans"/>
              </a:rPr>
              <a:t>vi0.lo = vi1.hi;</a:t>
            </a:r>
            <a:endParaRPr lang="en-US" sz="1050" spc="-1">
              <a:latin typeface="Arial"/>
            </a:endParaRPr>
          </a:p>
        </p:txBody>
      </p:sp>
      <p:sp>
        <p:nvSpPr>
          <p:cNvPr id="2150" name="CustomShape 8"/>
          <p:cNvSpPr/>
          <p:nvPr/>
        </p:nvSpPr>
        <p:spPr>
          <a:xfrm>
            <a:off x="1815030" y="4082940"/>
            <a:ext cx="302427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9BBB59"/>
                </a:solidFill>
                <a:latin typeface="Courier New Bold"/>
                <a:ea typeface="DejaVu Sans"/>
              </a:rPr>
              <a:t>int8</a:t>
            </a:r>
            <a:r>
              <a:rPr lang="en-US" sz="1050" b="1" spc="-1">
                <a:solidFill>
                  <a:srgbClr val="000000"/>
                </a:solidFill>
                <a:latin typeface="Courier New Bold"/>
                <a:ea typeface="DejaVu Sans"/>
              </a:rPr>
              <a:t> v8 = (</a:t>
            </a:r>
            <a:r>
              <a:rPr lang="en-US" sz="1050" b="1" spc="-1">
                <a:solidFill>
                  <a:srgbClr val="9BBB59"/>
                </a:solidFill>
                <a:latin typeface="Courier New Bold"/>
                <a:ea typeface="DejaVu Sans"/>
              </a:rPr>
              <a:t>int8</a:t>
            </a:r>
            <a:r>
              <a:rPr lang="en-US" sz="1050" b="1" spc="-1">
                <a:solidFill>
                  <a:srgbClr val="000000"/>
                </a:solidFill>
                <a:latin typeface="Courier New Bold"/>
                <a:ea typeface="DejaVu Sans"/>
              </a:rPr>
              <a:t>) (vi0, vi1.s01, vi1.odd);</a:t>
            </a:r>
            <a:endParaRPr lang="en-US" sz="1050" spc="-1">
              <a:latin typeface="Arial"/>
            </a:endParaRPr>
          </a:p>
        </p:txBody>
      </p:sp>
      <p:sp>
        <p:nvSpPr>
          <p:cNvPr id="2151" name="CustomShape 9"/>
          <p:cNvSpPr/>
          <p:nvPr/>
        </p:nvSpPr>
        <p:spPr>
          <a:xfrm>
            <a:off x="1636290" y="5085180"/>
            <a:ext cx="95742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000000"/>
                </a:solidFill>
                <a:latin typeface="Courier New Bold"/>
                <a:ea typeface="DejaVu Sans"/>
              </a:rPr>
              <a:t>vi0 += vi1;</a:t>
            </a:r>
            <a:endParaRPr lang="en-US" sz="1050" spc="-1">
              <a:latin typeface="Arial"/>
            </a:endParaRPr>
          </a:p>
        </p:txBody>
      </p:sp>
      <p:sp>
        <p:nvSpPr>
          <p:cNvPr id="2152" name="CustomShape 10"/>
          <p:cNvSpPr/>
          <p:nvPr/>
        </p:nvSpPr>
        <p:spPr>
          <a:xfrm>
            <a:off x="1660320" y="5520420"/>
            <a:ext cx="1232820" cy="2273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050" b="1" spc="-1">
                <a:solidFill>
                  <a:srgbClr val="000000"/>
                </a:solidFill>
                <a:latin typeface="Courier New Bold"/>
                <a:ea typeface="DejaVu Sans"/>
              </a:rPr>
              <a:t>vi0 = </a:t>
            </a:r>
            <a:r>
              <a:rPr lang="en-US" sz="1050" b="1" spc="-1">
                <a:solidFill>
                  <a:srgbClr val="17375E"/>
                </a:solidFill>
                <a:latin typeface="Courier New Bold"/>
                <a:ea typeface="DejaVu Sans"/>
              </a:rPr>
              <a:t>abs</a:t>
            </a:r>
            <a:r>
              <a:rPr lang="en-US" sz="1050" b="1" spc="-1">
                <a:solidFill>
                  <a:srgbClr val="000000"/>
                </a:solidFill>
                <a:latin typeface="Courier New Bold"/>
                <a:ea typeface="DejaVu Sans"/>
              </a:rPr>
              <a:t>(vi0);</a:t>
            </a:r>
            <a:endParaRPr lang="en-US" sz="1050" spc="-1">
              <a:latin typeface="Arial"/>
            </a:endParaRPr>
          </a:p>
        </p:txBody>
      </p:sp>
      <p:graphicFrame>
        <p:nvGraphicFramePr>
          <p:cNvPr id="2153" name="Table 11"/>
          <p:cNvGraphicFramePr/>
          <p:nvPr/>
        </p:nvGraphicFramePr>
        <p:xfrm>
          <a:off x="4495590" y="208575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842000" y="263871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0</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842000" y="350433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003460" y="2918970"/>
            <a:ext cx="593460" cy="56349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301000" y="2918970"/>
            <a:ext cx="593460" cy="56349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161410" y="4075920"/>
          <a:ext cx="2596590" cy="274320"/>
        </p:xfrm>
        <a:graphic>
          <a:graphicData uri="http://schemas.openxmlformats.org/drawingml/2006/table">
            <a:tbl>
              <a:tblPr/>
              <a:tblGrid>
                <a:gridCol w="324270">
                  <a:extLst>
                    <a:ext uri="{9D8B030D-6E8A-4147-A177-3AD203B41FA5}">
                      <a16:colId xmlns:a16="http://schemas.microsoft.com/office/drawing/2014/main" val="20000"/>
                    </a:ext>
                  </a:extLst>
                </a:gridCol>
                <a:gridCol w="324270">
                  <a:extLst>
                    <a:ext uri="{9D8B030D-6E8A-4147-A177-3AD203B41FA5}">
                      <a16:colId xmlns:a16="http://schemas.microsoft.com/office/drawing/2014/main" val="20001"/>
                    </a:ext>
                  </a:extLst>
                </a:gridCol>
                <a:gridCol w="325620">
                  <a:extLst>
                    <a:ext uri="{9D8B030D-6E8A-4147-A177-3AD203B41FA5}">
                      <a16:colId xmlns:a16="http://schemas.microsoft.com/office/drawing/2014/main" val="20002"/>
                    </a:ext>
                  </a:extLst>
                </a:gridCol>
                <a:gridCol w="324270">
                  <a:extLst>
                    <a:ext uri="{9D8B030D-6E8A-4147-A177-3AD203B41FA5}">
                      <a16:colId xmlns:a16="http://schemas.microsoft.com/office/drawing/2014/main" val="20003"/>
                    </a:ext>
                  </a:extLst>
                </a:gridCol>
                <a:gridCol w="324270">
                  <a:extLst>
                    <a:ext uri="{9D8B030D-6E8A-4147-A177-3AD203B41FA5}">
                      <a16:colId xmlns:a16="http://schemas.microsoft.com/office/drawing/2014/main" val="20004"/>
                    </a:ext>
                  </a:extLst>
                </a:gridCol>
                <a:gridCol w="324270">
                  <a:extLst>
                    <a:ext uri="{9D8B030D-6E8A-4147-A177-3AD203B41FA5}">
                      <a16:colId xmlns:a16="http://schemas.microsoft.com/office/drawing/2014/main" val="20005"/>
                    </a:ext>
                  </a:extLst>
                </a:gridCol>
                <a:gridCol w="324270">
                  <a:extLst>
                    <a:ext uri="{9D8B030D-6E8A-4147-A177-3AD203B41FA5}">
                      <a16:colId xmlns:a16="http://schemas.microsoft.com/office/drawing/2014/main" val="20006"/>
                    </a:ext>
                  </a:extLst>
                </a:gridCol>
                <a:gridCol w="325350">
                  <a:extLst>
                    <a:ext uri="{9D8B030D-6E8A-4147-A177-3AD203B41FA5}">
                      <a16:colId xmlns:a16="http://schemas.microsoft.com/office/drawing/2014/main" val="20007"/>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sz="1400"/>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301540" y="2354940"/>
            <a:ext cx="404190" cy="11275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582340" y="2354940"/>
            <a:ext cx="404190" cy="11275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00400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35500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568116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5962230" y="3764880"/>
            <a:ext cx="296730" cy="281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004000" y="2918970"/>
            <a:ext cx="1647000" cy="11275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6468480" y="4075920"/>
          <a:ext cx="641520" cy="274320"/>
        </p:xfrm>
        <a:graphic>
          <a:graphicData uri="http://schemas.openxmlformats.org/drawingml/2006/table">
            <a:tbl>
              <a:tblPr/>
              <a:tblGrid>
                <a:gridCol w="32130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0</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274000" y="2871450"/>
            <a:ext cx="1647000" cy="1175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110270" y="4075920"/>
          <a:ext cx="641520" cy="274320"/>
        </p:xfrm>
        <a:graphic>
          <a:graphicData uri="http://schemas.openxmlformats.org/drawingml/2006/table">
            <a:tbl>
              <a:tblPr/>
              <a:tblGrid>
                <a:gridCol w="32130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274000" y="2871450"/>
            <a:ext cx="1906740" cy="1175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5946300" y="2871450"/>
            <a:ext cx="1647000" cy="1175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136570" y="443772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-7</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136570" y="475308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0</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1</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3</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136570" y="523908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-5</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26000" y="4895100"/>
            <a:ext cx="225990" cy="3874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2100" spc="-1">
                <a:solidFill>
                  <a:srgbClr val="000000"/>
                </a:solidFill>
                <a:latin typeface="Trebuchet MS"/>
                <a:ea typeface="DejaVu Sans"/>
              </a:rPr>
              <a:t>+</a:t>
            </a:r>
            <a:endParaRPr lang="en-US" sz="2100" spc="-1">
              <a:latin typeface="Arial"/>
            </a:endParaRPr>
          </a:p>
        </p:txBody>
      </p:sp>
      <p:sp>
        <p:nvSpPr>
          <p:cNvPr id="2175" name="CustomShape 33"/>
          <p:cNvSpPr/>
          <p:nvPr/>
        </p:nvSpPr>
        <p:spPr>
          <a:xfrm>
            <a:off x="524403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58180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587502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208740" y="500553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125770" y="5697270"/>
          <a:ext cx="1281960" cy="274320"/>
        </p:xfrm>
        <a:graphic>
          <a:graphicData uri="http://schemas.openxmlformats.org/drawingml/2006/table">
            <a:tbl>
              <a:tblPr/>
              <a:tblGrid>
                <a:gridCol w="320220">
                  <a:extLst>
                    <a:ext uri="{9D8B030D-6E8A-4147-A177-3AD203B41FA5}">
                      <a16:colId xmlns:a16="http://schemas.microsoft.com/office/drawing/2014/main" val="20000"/>
                    </a:ext>
                  </a:extLst>
                </a:gridCol>
                <a:gridCol w="320220">
                  <a:extLst>
                    <a:ext uri="{9D8B030D-6E8A-4147-A177-3AD203B41FA5}">
                      <a16:colId xmlns:a16="http://schemas.microsoft.com/office/drawing/2014/main" val="20001"/>
                    </a:ext>
                  </a:extLst>
                </a:gridCol>
                <a:gridCol w="321300">
                  <a:extLst>
                    <a:ext uri="{9D8B030D-6E8A-4147-A177-3AD203B41FA5}">
                      <a16:colId xmlns:a16="http://schemas.microsoft.com/office/drawing/2014/main" val="20002"/>
                    </a:ext>
                  </a:extLst>
                </a:gridCol>
                <a:gridCol w="320220">
                  <a:extLst>
                    <a:ext uri="{9D8B030D-6E8A-4147-A177-3AD203B41FA5}">
                      <a16:colId xmlns:a16="http://schemas.microsoft.com/office/drawing/2014/main" val="20003"/>
                    </a:ext>
                  </a:extLst>
                </a:gridCol>
              </a:tblGrid>
              <a:tr h="274320">
                <a:tc>
                  <a:txBody>
                    <a:bodyPr/>
                    <a:lstStyle/>
                    <a:p>
                      <a:pPr marL="30240">
                        <a:lnSpc>
                          <a:spcPct val="100000"/>
                        </a:lnSpc>
                      </a:pPr>
                      <a:r>
                        <a:rPr lang="en-US" sz="1400" b="1" strike="noStrike" spc="-1">
                          <a:solidFill>
                            <a:srgbClr val="000000"/>
                          </a:solidFill>
                          <a:latin typeface="Trebuchet MS"/>
                          <a:ea typeface="ヒラギノ角ゴ ProN W3"/>
                        </a:rPr>
                        <a:t>2</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5</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400" b="1" strike="noStrike" spc="-1">
                          <a:solidFill>
                            <a:srgbClr val="000000"/>
                          </a:solidFill>
                          <a:latin typeface="Trebuchet MS"/>
                          <a:ea typeface="ヒラギノ角ゴ ProN W3"/>
                        </a:rPr>
                        <a:t>4</a:t>
                      </a:r>
                      <a:endParaRPr lang="en-US" sz="1400" b="0" strike="noStrike" spc="-1">
                        <a:latin typeface="Arial"/>
                      </a:endParaRPr>
                    </a:p>
                  </a:txBody>
                  <a:tcPr marL="16200" marR="16200" marT="34290" marB="3429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28156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61933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591228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246270" y="5481270"/>
            <a:ext cx="270" cy="2351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1485900" y="782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使用向量运算</a:t>
            </a:r>
            <a:endParaRPr lang="en-US" sz="3300" spc="-1" dirty="0">
              <a:latin typeface="Arial"/>
            </a:endParaRPr>
          </a:p>
        </p:txBody>
      </p:sp>
      <p:sp>
        <p:nvSpPr>
          <p:cNvPr id="2185" name="CustomShape 2"/>
          <p:cNvSpPr/>
          <p:nvPr/>
        </p:nvSpPr>
        <p:spPr>
          <a:xfrm>
            <a:off x="1223730" y="1754730"/>
            <a:ext cx="6642270" cy="4104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使用下面的步骤可以将一个标量循环（</a:t>
            </a:r>
            <a:r>
              <a:rPr lang="en-US" altLang="zh-CN" sz="2400" spc="-1" dirty="0">
                <a:solidFill>
                  <a:srgbClr val="000000"/>
                </a:solidFill>
                <a:latin typeface="Trebuchet MS"/>
              </a:rPr>
              <a:t>scalar loop</a:t>
            </a:r>
            <a:r>
              <a:rPr lang="zh-CN" altLang="en-US" sz="2400" spc="-1" dirty="0">
                <a:solidFill>
                  <a:srgbClr val="000000"/>
                </a:solidFill>
                <a:latin typeface="Trebuchet MS"/>
              </a:rPr>
              <a:t>）转成向量循环（</a:t>
            </a:r>
            <a:r>
              <a:rPr lang="en-US" altLang="zh-CN" sz="2400" spc="-1" dirty="0">
                <a:solidFill>
                  <a:srgbClr val="000000"/>
                </a:solidFill>
                <a:latin typeface="Trebuchet MS"/>
              </a:rPr>
              <a:t>vector loop</a:t>
            </a:r>
            <a:r>
              <a:rPr lang="zh-CN" altLang="en-US" sz="2400" spc="-1" dirty="0">
                <a:solidFill>
                  <a:srgbClr val="000000"/>
                </a:solidFill>
                <a:latin typeface="Trebuchet MS"/>
              </a:rPr>
              <a:t>）</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要参考你的向量指令集带宽、具体问题，来选择一个数值作为你打包成一个向量寄存器的大小（带宽 </a:t>
            </a:r>
            <a:r>
              <a:rPr lang="en-US" altLang="zh-CN" sz="2100" spc="-1" dirty="0">
                <a:solidFill>
                  <a:srgbClr val="000000"/>
                </a:solidFill>
                <a:latin typeface="Trebuchet MS"/>
              </a:rPr>
              <a:t>width</a:t>
            </a:r>
            <a:r>
              <a:rPr lang="zh-CN" altLang="en-US" sz="2100" spc="-1" dirty="0">
                <a:solidFill>
                  <a:srgbClr val="000000"/>
                </a:solidFill>
                <a:latin typeface="Trebuchet MS"/>
              </a:rPr>
              <a:t>）</a:t>
            </a:r>
            <a:r>
              <a:rPr lang="en-US" sz="2100" spc="-1" dirty="0">
                <a:solidFill>
                  <a:srgbClr val="000000"/>
                </a:solidFill>
                <a:latin typeface="Trebuchet MS"/>
              </a:rPr>
              <a:t>:  </a:t>
            </a:r>
            <a:endParaRPr lang="en-US" sz="2100" spc="-1" dirty="0">
              <a:latin typeface="Arial"/>
            </a:endParaRPr>
          </a:p>
          <a:p>
            <a:pPr marL="857250" lvl="2" indent="-170910">
              <a:spcBef>
                <a:spcPts val="359"/>
              </a:spcBef>
              <a:buClr>
                <a:srgbClr val="000000"/>
              </a:buClr>
              <a:buFont typeface="Arial"/>
              <a:buChar char="•"/>
            </a:pPr>
            <a:r>
              <a:rPr lang="zh-CN" altLang="en-US" spc="-1" dirty="0">
                <a:solidFill>
                  <a:srgbClr val="000000"/>
                </a:solidFill>
                <a:latin typeface="Trebuchet MS"/>
              </a:rPr>
              <a:t>比如带宽为 </a:t>
            </a:r>
            <a:r>
              <a:rPr lang="en-US" spc="-1" dirty="0">
                <a:solidFill>
                  <a:srgbClr val="000000"/>
                </a:solidFill>
                <a:latin typeface="Trebuchet MS"/>
              </a:rPr>
              <a:t>128 bit </a:t>
            </a:r>
            <a:r>
              <a:rPr lang="zh-CN" altLang="en-US" spc="-1" dirty="0">
                <a:solidFill>
                  <a:srgbClr val="000000"/>
                </a:solidFill>
                <a:latin typeface="Trebuchet MS"/>
              </a:rPr>
              <a:t>的</a:t>
            </a:r>
            <a:r>
              <a:rPr lang="en-US" spc="-1" dirty="0">
                <a:solidFill>
                  <a:srgbClr val="000000"/>
                </a:solidFill>
                <a:latin typeface="Trebuchet MS"/>
              </a:rPr>
              <a:t> SSE </a:t>
            </a:r>
            <a:r>
              <a:rPr lang="zh-CN" altLang="en-US" spc="-1" dirty="0">
                <a:solidFill>
                  <a:srgbClr val="000000"/>
                </a:solidFill>
                <a:latin typeface="Trebuchet MS"/>
              </a:rPr>
              <a:t>指令集，使用的是单精度浮点数</a:t>
            </a:r>
            <a:r>
              <a:rPr lang="en-US" spc="-1" dirty="0">
                <a:solidFill>
                  <a:srgbClr val="000000"/>
                </a:solidFill>
                <a:latin typeface="Trebuchet MS"/>
              </a:rPr>
              <a:t> (32 bit)</a:t>
            </a:r>
            <a:r>
              <a:rPr lang="zh-CN" altLang="en-US" spc="-1" dirty="0">
                <a:solidFill>
                  <a:srgbClr val="000000"/>
                </a:solidFill>
                <a:latin typeface="Trebuchet MS"/>
              </a:rPr>
              <a:t>，打包的数量就是</a:t>
            </a:r>
            <a:r>
              <a:rPr lang="en-US" altLang="zh-CN" spc="-1" dirty="0">
                <a:solidFill>
                  <a:srgbClr val="000000"/>
                </a:solidFill>
                <a:latin typeface="Trebuchet MS"/>
              </a:rPr>
              <a:t>4</a:t>
            </a:r>
            <a:r>
              <a:rPr lang="en-US" spc="-1" dirty="0">
                <a:solidFill>
                  <a:srgbClr val="000000"/>
                </a:solidFill>
                <a:latin typeface="Trebuchet MS"/>
              </a:rPr>
              <a:t> (128 bits =4*32 bits) </a:t>
            </a:r>
            <a:endParaRPr lang="en-US"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展开循环使之适应你所选的带宽（比如上面例子中的是</a:t>
            </a:r>
            <a:r>
              <a:rPr lang="en-US" altLang="zh-CN" sz="2100" spc="-1" dirty="0">
                <a:solidFill>
                  <a:srgbClr val="000000"/>
                </a:solidFill>
                <a:latin typeface="Trebuchet MS"/>
              </a:rPr>
              <a:t>4</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设置循环前置、后置脚本</a:t>
            </a:r>
            <a:r>
              <a:rPr lang="en-US" altLang="zh-CN" sz="2100" spc="-1" dirty="0">
                <a:solidFill>
                  <a:srgbClr val="000000"/>
                </a:solidFill>
                <a:latin typeface="Trebuchet MS"/>
              </a:rPr>
              <a:t>(loop preamble and postscript)</a:t>
            </a:r>
            <a:r>
              <a:rPr lang="zh-CN" altLang="en-US" sz="2100" spc="-1" dirty="0">
                <a:solidFill>
                  <a:srgbClr val="000000"/>
                </a:solidFill>
                <a:latin typeface="Trebuchet MS"/>
              </a:rPr>
              <a:t>。比如，如果循环迭代次数最终不能整除带宽（</a:t>
            </a:r>
            <a:r>
              <a:rPr lang="en-US" altLang="zh-CN" sz="2100" spc="-1" dirty="0">
                <a:solidFill>
                  <a:srgbClr val="000000"/>
                </a:solidFill>
                <a:latin typeface="Trebuchet MS"/>
              </a:rPr>
              <a:t>width</a:t>
            </a:r>
            <a:r>
              <a:rPr lang="zh-CN" altLang="en-US" sz="2100" spc="-1" dirty="0">
                <a:solidFill>
                  <a:srgbClr val="000000"/>
                </a:solidFill>
                <a:latin typeface="Trebuchet MS"/>
              </a:rPr>
              <a:t>），你就需要在后置脚本中多加一次额外的迭代，或者在前置部分填充向量</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用对应的向量指令替换掉循环体内的指令</a:t>
            </a:r>
            <a:endParaRPr lang="en-US" sz="2100" spc="-1" dirty="0">
              <a:latin typeface="Arial"/>
            </a:endParaRPr>
          </a:p>
          <a:p>
            <a:pPr>
              <a:spcBef>
                <a:spcPts val="481"/>
              </a:spcBef>
            </a:pPr>
            <a:endParaRPr lang="en-US" sz="2100" spc="-1" dirty="0">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1485900" y="728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向量指令实例</a:t>
            </a:r>
            <a:endParaRPr lang="en-US" sz="3300" spc="-1" dirty="0">
              <a:latin typeface="Arial"/>
            </a:endParaRPr>
          </a:p>
        </p:txBody>
      </p:sp>
      <p:sp>
        <p:nvSpPr>
          <p:cNvPr id="2187" name="CustomShape 2"/>
          <p:cNvSpPr/>
          <p:nvPr/>
        </p:nvSpPr>
        <p:spPr>
          <a:xfrm>
            <a:off x="1277730" y="1538730"/>
            <a:ext cx="6588270" cy="432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标量循环 </a:t>
            </a:r>
            <a:r>
              <a:rPr lang="en-US" sz="2400" spc="-1" dirty="0">
                <a:solidFill>
                  <a:srgbClr val="000000"/>
                </a:solidFill>
                <a:latin typeface="Trebuchet MS"/>
              </a:rPr>
              <a:t>Scalar loop:</a:t>
            </a:r>
            <a:endParaRPr lang="en-US" sz="2400" spc="-1" dirty="0">
              <a:latin typeface="Arial"/>
            </a:endParaRPr>
          </a:p>
          <a:p>
            <a:pPr marL="342900">
              <a:spcBef>
                <a:spcPts val="421"/>
              </a:spcBef>
            </a:pPr>
            <a:r>
              <a:rPr lang="en-US" sz="2100" b="1" spc="-1" dirty="0">
                <a:solidFill>
                  <a:srgbClr val="4F81BD"/>
                </a:solidFill>
                <a:latin typeface="Courier New Bold"/>
              </a:rPr>
              <a:t>for</a:t>
            </a:r>
            <a:r>
              <a:rPr lang="en-US" sz="2100" b="1" spc="-1" dirty="0">
                <a:solidFill>
                  <a:srgbClr val="000000"/>
                </a:solidFill>
                <a:latin typeface="Courier New Bold"/>
              </a:rPr>
              <a:t> (</a:t>
            </a:r>
            <a:r>
              <a:rPr lang="en-US" sz="2100" b="1" spc="-1" dirty="0" err="1">
                <a:solidFill>
                  <a:srgbClr val="000000"/>
                </a:solidFill>
                <a:latin typeface="Courier New Bold"/>
              </a:rPr>
              <a:t>i</a:t>
            </a:r>
            <a:r>
              <a:rPr lang="en-US" sz="2100" b="1" spc="-1" dirty="0">
                <a:solidFill>
                  <a:srgbClr val="000000"/>
                </a:solidFill>
                <a:latin typeface="Courier New Bold"/>
              </a:rPr>
              <a:t> = 0; </a:t>
            </a:r>
            <a:r>
              <a:rPr lang="en-US" sz="2100" b="1" spc="-1" dirty="0" err="1">
                <a:solidFill>
                  <a:srgbClr val="000000"/>
                </a:solidFill>
                <a:latin typeface="Courier New Bold"/>
              </a:rPr>
              <a:t>i</a:t>
            </a:r>
            <a:r>
              <a:rPr lang="en-US" sz="2100" b="1" spc="-1" dirty="0">
                <a:solidFill>
                  <a:srgbClr val="000000"/>
                </a:solidFill>
                <a:latin typeface="Courier New Bold"/>
              </a:rPr>
              <a:t> &lt; 34; </a:t>
            </a:r>
            <a:r>
              <a:rPr lang="en-US" sz="2100" b="1" spc="-1" dirty="0" err="1">
                <a:solidFill>
                  <a:srgbClr val="000000"/>
                </a:solidFill>
                <a:latin typeface="Courier New Bold"/>
              </a:rPr>
              <a:t>i</a:t>
            </a:r>
            <a:r>
              <a:rPr lang="en-US" sz="2100" b="1" spc="-1" dirty="0">
                <a:solidFill>
                  <a:srgbClr val="000000"/>
                </a:solidFill>
                <a:latin typeface="Courier New Bold"/>
              </a:rPr>
              <a:t>++) x[</a:t>
            </a:r>
            <a:r>
              <a:rPr lang="en-US" sz="2100" b="1" spc="-1" dirty="0" err="1">
                <a:solidFill>
                  <a:srgbClr val="000000"/>
                </a:solidFill>
                <a:latin typeface="Courier New Bold"/>
              </a:rPr>
              <a:t>i</a:t>
            </a:r>
            <a:r>
              <a:rPr lang="en-US" sz="2100" b="1" spc="-1" dirty="0">
                <a:solidFill>
                  <a:srgbClr val="000000"/>
                </a:solidFill>
                <a:latin typeface="Courier New Bold"/>
              </a:rPr>
              <a:t>] = y[</a:t>
            </a:r>
            <a:r>
              <a:rPr lang="en-US" sz="2100" b="1" spc="-1" dirty="0" err="1">
                <a:solidFill>
                  <a:srgbClr val="000000"/>
                </a:solidFill>
                <a:latin typeface="Courier New Bold"/>
              </a:rPr>
              <a:t>i</a:t>
            </a:r>
            <a:r>
              <a:rPr lang="en-US" sz="2100" b="1" spc="-1" dirty="0">
                <a:solidFill>
                  <a:srgbClr val="000000"/>
                </a:solidFill>
                <a:latin typeface="Courier New Bold"/>
              </a:rPr>
              <a:t>] * y[</a:t>
            </a:r>
            <a:r>
              <a:rPr lang="en-US" sz="2100" b="1" spc="-1" dirty="0" err="1">
                <a:solidFill>
                  <a:srgbClr val="000000"/>
                </a:solidFill>
                <a:latin typeface="Courier New Bold"/>
              </a:rPr>
              <a:t>i</a:t>
            </a:r>
            <a:r>
              <a:rPr lang="en-US" sz="2100" b="1" spc="-1" dirty="0">
                <a:solidFill>
                  <a:srgbClr val="000000"/>
                </a:solidFill>
                <a:latin typeface="Courier New Bold"/>
              </a:rPr>
              <a:t>];</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使用</a:t>
            </a:r>
            <a:r>
              <a:rPr lang="en-US" sz="2400" spc="-1" dirty="0">
                <a:solidFill>
                  <a:srgbClr val="000000"/>
                </a:solidFill>
                <a:latin typeface="Trebuchet MS"/>
              </a:rPr>
              <a:t> 128-bit SSE </a:t>
            </a:r>
            <a:r>
              <a:rPr lang="zh-CN" altLang="en-US" sz="2400" spc="-1" dirty="0">
                <a:solidFill>
                  <a:srgbClr val="000000"/>
                </a:solidFill>
                <a:latin typeface="Trebuchet MS"/>
              </a:rPr>
              <a:t>带宽为</a:t>
            </a:r>
            <a:r>
              <a:rPr lang="en-US" sz="2400" spc="-1" dirty="0">
                <a:solidFill>
                  <a:srgbClr val="000000"/>
                </a:solidFill>
                <a:latin typeface="Trebuchet MS"/>
              </a:rPr>
              <a:t>128/32=4</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拆解循环体</a:t>
            </a:r>
            <a:r>
              <a:rPr lang="en-US" sz="2400" spc="-1" dirty="0">
                <a:solidFill>
                  <a:srgbClr val="000000"/>
                </a:solidFill>
                <a:latin typeface="Trebuchet MS"/>
              </a:rPr>
              <a:t>, </a:t>
            </a:r>
            <a:r>
              <a:rPr lang="zh-CN" altLang="en-US" sz="2400" spc="-1" dirty="0">
                <a:solidFill>
                  <a:srgbClr val="000000"/>
                </a:solidFill>
                <a:latin typeface="Trebuchet MS"/>
              </a:rPr>
              <a:t>按需添加后置和前置脚本</a:t>
            </a:r>
            <a:r>
              <a:rPr lang="en-US" sz="2400" spc="-1" dirty="0">
                <a:solidFill>
                  <a:srgbClr val="000000"/>
                </a:solidFill>
                <a:latin typeface="Trebuchet MS"/>
              </a:rPr>
              <a:t>:</a:t>
            </a:r>
            <a:endParaRPr lang="en-US" sz="2400" spc="-1" dirty="0">
              <a:latin typeface="Arial"/>
            </a:endParaRPr>
          </a:p>
          <a:p>
            <a:pPr marL="342900">
              <a:spcBef>
                <a:spcPts val="344"/>
              </a:spcBef>
            </a:pPr>
            <a:r>
              <a:rPr lang="en-US" sz="1725" b="1" spc="-1" dirty="0">
                <a:solidFill>
                  <a:srgbClr val="000000"/>
                </a:solidFill>
                <a:latin typeface="Courier New Bold"/>
              </a:rPr>
              <a:t>NLP = 34+2; x[34]=x[35]=y[34]=y[35]=0.0f // </a:t>
            </a:r>
            <a:r>
              <a:rPr lang="zh-CN" altLang="en-US" sz="1725" b="1" spc="-1" dirty="0">
                <a:solidFill>
                  <a:srgbClr val="000000"/>
                </a:solidFill>
                <a:latin typeface="Courier New Bold"/>
              </a:rPr>
              <a:t>事先加入零充填向量</a:t>
            </a:r>
            <a:endParaRPr lang="en-US" sz="1725" spc="-1" dirty="0">
              <a:latin typeface="Arial"/>
            </a:endParaRPr>
          </a:p>
          <a:p>
            <a:pPr marL="342900">
              <a:spcBef>
                <a:spcPts val="344"/>
              </a:spcBef>
            </a:pPr>
            <a:r>
              <a:rPr lang="en-US" sz="1725" b="1" spc="-1" dirty="0">
                <a:solidFill>
                  <a:srgbClr val="4F81BD"/>
                </a:solidFill>
                <a:latin typeface="Courier New Bold"/>
              </a:rPr>
              <a:t>for</a:t>
            </a:r>
            <a:r>
              <a:rPr lang="en-US" sz="1725" b="1" spc="-1" dirty="0">
                <a:solidFill>
                  <a:srgbClr val="000000"/>
                </a:solidFill>
                <a:latin typeface="Courier New Bold"/>
              </a:rPr>
              <a:t> (</a:t>
            </a:r>
            <a:r>
              <a:rPr lang="en-US" sz="1725" b="1" spc="-1" dirty="0" err="1">
                <a:solidFill>
                  <a:srgbClr val="000000"/>
                </a:solidFill>
                <a:latin typeface="Courier New Bold"/>
              </a:rPr>
              <a:t>i</a:t>
            </a:r>
            <a:r>
              <a:rPr lang="en-US" sz="1725" b="1" spc="-1" dirty="0">
                <a:solidFill>
                  <a:srgbClr val="000000"/>
                </a:solidFill>
                <a:latin typeface="Courier New Bold"/>
              </a:rPr>
              <a:t> = 0; </a:t>
            </a:r>
            <a:r>
              <a:rPr lang="en-US" sz="1725" b="1" spc="-1" dirty="0" err="1">
                <a:solidFill>
                  <a:srgbClr val="000000"/>
                </a:solidFill>
                <a:latin typeface="Courier New Bold"/>
              </a:rPr>
              <a:t>i</a:t>
            </a:r>
            <a:r>
              <a:rPr lang="en-US" sz="1725" b="1" spc="-1" dirty="0">
                <a:solidFill>
                  <a:srgbClr val="000000"/>
                </a:solidFill>
                <a:latin typeface="Courier New Bold"/>
              </a:rPr>
              <a:t> &lt; NLP; </a:t>
            </a:r>
            <a:r>
              <a:rPr lang="en-US" sz="1725" b="1" spc="-1" dirty="0" err="1">
                <a:solidFill>
                  <a:srgbClr val="000000"/>
                </a:solidFill>
                <a:latin typeface="Courier New Bold"/>
              </a:rPr>
              <a:t>i</a:t>
            </a:r>
            <a:r>
              <a:rPr lang="en-US" sz="1725" b="1" spc="-1" dirty="0">
                <a:solidFill>
                  <a:srgbClr val="000000"/>
                </a:solidFill>
                <a:latin typeface="Courier New Bold"/>
              </a:rPr>
              <a:t> = </a:t>
            </a:r>
            <a:r>
              <a:rPr lang="en-US" sz="1725" b="1" spc="-1" dirty="0" err="1">
                <a:solidFill>
                  <a:srgbClr val="000000"/>
                </a:solidFill>
                <a:latin typeface="Courier New Bold"/>
              </a:rPr>
              <a:t>i</a:t>
            </a:r>
            <a:r>
              <a:rPr lang="en-US" sz="1725" b="1" spc="-1" dirty="0">
                <a:solidFill>
                  <a:srgbClr val="000000"/>
                </a:solidFill>
                <a:latin typeface="Courier New Bold"/>
              </a:rPr>
              <a:t> + 4) {</a:t>
            </a:r>
            <a:endParaRPr lang="en-US" sz="1725" spc="-1" dirty="0">
              <a:latin typeface="Arial"/>
            </a:endParaRPr>
          </a:p>
          <a:p>
            <a:pPr marL="342900">
              <a:spcBef>
                <a:spcPts val="344"/>
              </a:spcBef>
            </a:pPr>
            <a:r>
              <a:rPr lang="en-US" sz="1725" b="1" spc="-1" dirty="0">
                <a:solidFill>
                  <a:srgbClr val="000000"/>
                </a:solidFill>
                <a:latin typeface="Courier New Bold"/>
              </a:rPr>
              <a:t>  x[</a:t>
            </a:r>
            <a:r>
              <a:rPr lang="en-US" sz="1725" b="1" spc="-1" dirty="0" err="1">
                <a:solidFill>
                  <a:srgbClr val="000000"/>
                </a:solidFill>
                <a:latin typeface="Courier New Bold"/>
              </a:rPr>
              <a:t>i</a:t>
            </a:r>
            <a:r>
              <a:rPr lang="en-US" sz="1725" b="1" spc="-1" dirty="0">
                <a:solidFill>
                  <a:srgbClr val="000000"/>
                </a:solidFill>
                <a:latin typeface="Courier New Bold"/>
              </a:rPr>
              <a:t>] = y[</a:t>
            </a:r>
            <a:r>
              <a:rPr lang="en-US" sz="1725" b="1" spc="-1" dirty="0" err="1">
                <a:solidFill>
                  <a:srgbClr val="000000"/>
                </a:solidFill>
                <a:latin typeface="Courier New Bold"/>
              </a:rPr>
              <a:t>i</a:t>
            </a:r>
            <a:r>
              <a:rPr lang="en-US" sz="1725" b="1" spc="-1" dirty="0">
                <a:solidFill>
                  <a:srgbClr val="000000"/>
                </a:solidFill>
                <a:latin typeface="Courier New Bold"/>
              </a:rPr>
              <a:t>] * y[</a:t>
            </a:r>
            <a:r>
              <a:rPr lang="en-US" sz="1725" b="1" spc="-1" dirty="0" err="1">
                <a:solidFill>
                  <a:srgbClr val="000000"/>
                </a:solidFill>
                <a:latin typeface="Courier New Bold"/>
              </a:rPr>
              <a:t>i</a:t>
            </a:r>
            <a:r>
              <a:rPr lang="en-US" sz="1725" b="1" spc="-1" dirty="0">
                <a:solidFill>
                  <a:srgbClr val="000000"/>
                </a:solidFill>
                <a:latin typeface="Courier New Bold"/>
              </a:rPr>
              <a:t>];  x[i+1] = y[i+1] * y[</a:t>
            </a:r>
            <a:r>
              <a:rPr lang="en-US" sz="1725" b="1" spc="-1" dirty="0" err="1">
                <a:solidFill>
                  <a:srgbClr val="000000"/>
                </a:solidFill>
                <a:latin typeface="Courier New Bold"/>
              </a:rPr>
              <a:t>i</a:t>
            </a:r>
            <a:r>
              <a:rPr lang="en-US" sz="1725" b="1" spc="-1" dirty="0">
                <a:solidFill>
                  <a:srgbClr val="000000"/>
                </a:solidFill>
                <a:latin typeface="Courier New Bold"/>
              </a:rPr>
              <a:t>*1];</a:t>
            </a:r>
            <a:endParaRPr lang="en-US" sz="1725" spc="-1" dirty="0">
              <a:latin typeface="Arial"/>
            </a:endParaRPr>
          </a:p>
          <a:p>
            <a:pPr marL="342900">
              <a:spcBef>
                <a:spcPts val="344"/>
              </a:spcBef>
            </a:pPr>
            <a:r>
              <a:rPr lang="en-US" sz="1725" b="1" spc="-1" dirty="0">
                <a:solidFill>
                  <a:srgbClr val="000000"/>
                </a:solidFill>
                <a:latin typeface="Courier New Bold"/>
              </a:rPr>
              <a:t>  x[i+2] = y[i+2] * y[</a:t>
            </a:r>
            <a:r>
              <a:rPr lang="en-US" sz="1725" b="1" spc="-1" dirty="0" err="1">
                <a:solidFill>
                  <a:srgbClr val="000000"/>
                </a:solidFill>
                <a:latin typeface="Courier New Bold"/>
              </a:rPr>
              <a:t>i</a:t>
            </a:r>
            <a:r>
              <a:rPr lang="en-US" sz="1725" b="1" spc="-1" dirty="0">
                <a:solidFill>
                  <a:srgbClr val="000000"/>
                </a:solidFill>
                <a:latin typeface="Courier New Bold"/>
              </a:rPr>
              <a:t>*2];  x[i+3] = y[i+3] * y[</a:t>
            </a:r>
            <a:r>
              <a:rPr lang="en-US" sz="1725" b="1" spc="-1" dirty="0" err="1">
                <a:solidFill>
                  <a:srgbClr val="000000"/>
                </a:solidFill>
                <a:latin typeface="Courier New Bold"/>
              </a:rPr>
              <a:t>i</a:t>
            </a:r>
            <a:r>
              <a:rPr lang="en-US" sz="1725" b="1" spc="-1" dirty="0">
                <a:solidFill>
                  <a:srgbClr val="000000"/>
                </a:solidFill>
                <a:latin typeface="Courier New Bold"/>
              </a:rPr>
              <a:t>*3];</a:t>
            </a:r>
            <a:endParaRPr lang="en-US" sz="1725" spc="-1" dirty="0">
              <a:latin typeface="Arial"/>
            </a:endParaRPr>
          </a:p>
          <a:p>
            <a:pPr marL="342900">
              <a:spcBef>
                <a:spcPts val="344"/>
              </a:spcBef>
            </a:pPr>
            <a:r>
              <a:rPr lang="en-US" sz="1725" b="1" spc="-1" dirty="0">
                <a:solidFill>
                  <a:srgbClr val="000000"/>
                </a:solidFill>
                <a:latin typeface="Courier New Bold"/>
              </a:rPr>
              <a:t>}</a:t>
            </a:r>
            <a:endParaRPr lang="en-US" sz="1725"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在拆开的循环体中用对应的向量指令集进行替代</a:t>
            </a:r>
            <a:r>
              <a:rPr lang="en-US" sz="2400" spc="-1" dirty="0">
                <a:solidFill>
                  <a:srgbClr val="000000"/>
                </a:solidFill>
                <a:latin typeface="Trebuchet MS"/>
              </a:rPr>
              <a:t>:</a:t>
            </a:r>
            <a:endParaRPr lang="en-US" sz="2400" spc="-1" dirty="0">
              <a:latin typeface="Arial"/>
            </a:endParaRPr>
          </a:p>
          <a:p>
            <a:pPr>
              <a:spcBef>
                <a:spcPts val="481"/>
              </a:spcBef>
            </a:pPr>
            <a:endParaRPr lang="en-US" sz="2400" spc="-1" dirty="0">
              <a:latin typeface="Arial"/>
            </a:endParaRPr>
          </a:p>
          <a:p>
            <a:pPr>
              <a:spcBef>
                <a:spcPts val="389"/>
              </a:spcBef>
            </a:pPr>
            <a:r>
              <a:rPr lang="en-US" sz="1950" b="1" spc="-1" dirty="0">
                <a:solidFill>
                  <a:srgbClr val="9BBB59"/>
                </a:solidFill>
                <a:latin typeface="Courier New Bold"/>
              </a:rPr>
              <a:t>float4 </a:t>
            </a:r>
            <a:r>
              <a:rPr lang="en-US" sz="1950" b="1" spc="-1" dirty="0">
                <a:solidFill>
                  <a:srgbClr val="000000"/>
                </a:solidFill>
                <a:latin typeface="Courier New Bold"/>
              </a:rPr>
              <a:t>x4[DIM], y4[DIM];</a:t>
            </a:r>
            <a:endParaRPr lang="en-US" sz="1950" spc="-1" dirty="0">
              <a:latin typeface="Arial"/>
            </a:endParaRPr>
          </a:p>
          <a:p>
            <a:pPr>
              <a:spcBef>
                <a:spcPts val="344"/>
              </a:spcBef>
            </a:pPr>
            <a:r>
              <a:rPr lang="en-US" sz="1725" b="1" spc="-1" dirty="0">
                <a:solidFill>
                  <a:srgbClr val="000000"/>
                </a:solidFill>
                <a:latin typeface="Courier New Bold"/>
              </a:rPr>
              <a:t>// DIM set to hold 34 values extended to multiple of 4 (36)</a:t>
            </a:r>
            <a:endParaRPr lang="en-US" sz="1725" spc="-1" dirty="0">
              <a:latin typeface="Arial"/>
            </a:endParaRPr>
          </a:p>
          <a:p>
            <a:pPr>
              <a:spcBef>
                <a:spcPts val="389"/>
              </a:spcBef>
            </a:pPr>
            <a:r>
              <a:rPr lang="en-US" sz="1950" b="1" spc="-1" dirty="0">
                <a:solidFill>
                  <a:srgbClr val="9BBB59"/>
                </a:solidFill>
                <a:latin typeface="Courier New Bold"/>
              </a:rPr>
              <a:t>float4</a:t>
            </a:r>
            <a:r>
              <a:rPr lang="en-US" sz="1950" b="1" spc="-1" dirty="0">
                <a:solidFill>
                  <a:srgbClr val="000000"/>
                </a:solidFill>
                <a:latin typeface="Courier New Bold"/>
              </a:rPr>
              <a:t> zero = {0.0f, 0.0f, 0.0f, 0.0f};</a:t>
            </a:r>
            <a:endParaRPr lang="en-US" sz="1950" spc="-1" dirty="0">
              <a:latin typeface="Arial"/>
            </a:endParaRPr>
          </a:p>
          <a:p>
            <a:pPr>
              <a:spcBef>
                <a:spcPts val="389"/>
              </a:spcBef>
            </a:pPr>
            <a:r>
              <a:rPr lang="en-US" sz="1950" b="1" spc="-1" dirty="0">
                <a:solidFill>
                  <a:srgbClr val="000000"/>
                </a:solidFill>
                <a:latin typeface="Courier New Bold"/>
              </a:rPr>
              <a:t>NLP = 34 % 4 + 1; // 9 </a:t>
            </a:r>
            <a:r>
              <a:rPr lang="zh-CN" altLang="en-US" sz="1950" b="1" spc="-1" dirty="0">
                <a:solidFill>
                  <a:srgbClr val="000000"/>
                </a:solidFill>
                <a:latin typeface="Courier New Bold"/>
              </a:rPr>
              <a:t>个值</a:t>
            </a:r>
            <a:r>
              <a:rPr lang="en-US" sz="1950" b="1" spc="-1" dirty="0">
                <a:solidFill>
                  <a:srgbClr val="000000"/>
                </a:solidFill>
                <a:latin typeface="Courier New Bold"/>
              </a:rPr>
              <a:t> (</a:t>
            </a:r>
            <a:r>
              <a:rPr lang="zh-CN" altLang="en-US" sz="1950" b="1" spc="-1" dirty="0">
                <a:solidFill>
                  <a:srgbClr val="000000"/>
                </a:solidFill>
                <a:latin typeface="Courier New Bold"/>
              </a:rPr>
              <a:t>因为</a:t>
            </a:r>
            <a:r>
              <a:rPr lang="en-US" sz="1950" b="1" spc="-1" dirty="0">
                <a:solidFill>
                  <a:srgbClr val="000000"/>
                </a:solidFill>
                <a:latin typeface="Courier New Bold"/>
              </a:rPr>
              <a:t> 34 </a:t>
            </a:r>
            <a:r>
              <a:rPr lang="zh-CN" altLang="en-US" sz="1950" b="1" spc="-1" dirty="0">
                <a:solidFill>
                  <a:srgbClr val="000000"/>
                </a:solidFill>
                <a:latin typeface="Courier New Bold"/>
              </a:rPr>
              <a:t>不是 </a:t>
            </a:r>
            <a:r>
              <a:rPr lang="en-US" sz="1950" b="1" spc="-1" dirty="0">
                <a:solidFill>
                  <a:srgbClr val="000000"/>
                </a:solidFill>
                <a:latin typeface="Courier New Bold"/>
              </a:rPr>
              <a:t>4</a:t>
            </a:r>
            <a:r>
              <a:rPr lang="zh-CN" altLang="en-US" sz="1950" b="1" spc="-1" dirty="0">
                <a:solidFill>
                  <a:srgbClr val="000000"/>
                </a:solidFill>
                <a:latin typeface="Courier New Bold"/>
              </a:rPr>
              <a:t>的倍数，</a:t>
            </a:r>
            <a:r>
              <a:rPr lang="en-US" altLang="zh-CN" sz="1950" b="1" spc="-1" dirty="0">
                <a:solidFill>
                  <a:srgbClr val="000000"/>
                </a:solidFill>
                <a:latin typeface="Courier New Bold"/>
              </a:rPr>
              <a:t>36</a:t>
            </a:r>
            <a:r>
              <a:rPr lang="zh-CN" altLang="en-US" sz="1950" b="1" spc="-1" dirty="0">
                <a:solidFill>
                  <a:srgbClr val="000000"/>
                </a:solidFill>
                <a:latin typeface="Courier New Bold"/>
              </a:rPr>
              <a:t>才行</a:t>
            </a:r>
            <a:r>
              <a:rPr lang="en-US" sz="1950" b="1" spc="-1" dirty="0">
                <a:solidFill>
                  <a:srgbClr val="000000"/>
                </a:solidFill>
                <a:latin typeface="Courier New Bold"/>
              </a:rPr>
              <a:t>)</a:t>
            </a:r>
            <a:endParaRPr lang="en-US" sz="1950" spc="-1" dirty="0">
              <a:latin typeface="Arial"/>
            </a:endParaRPr>
          </a:p>
          <a:p>
            <a:pPr>
              <a:spcBef>
                <a:spcPts val="389"/>
              </a:spcBef>
            </a:pPr>
            <a:r>
              <a:rPr lang="en-US" sz="1950" b="1" spc="-1" dirty="0">
                <a:solidFill>
                  <a:srgbClr val="000000"/>
                </a:solidFill>
                <a:latin typeface="Courier New Bold"/>
              </a:rPr>
              <a:t>x4[NLP-1] = 0.0f; y4[NLP-1] = 0.0f; // 0</a:t>
            </a:r>
            <a:r>
              <a:rPr lang="zh-CN" altLang="en-US" sz="1950" b="1" spc="-1" dirty="0">
                <a:solidFill>
                  <a:srgbClr val="000000"/>
                </a:solidFill>
                <a:latin typeface="Courier New Bold"/>
              </a:rPr>
              <a:t>充填数组</a:t>
            </a:r>
            <a:endParaRPr lang="en-US" sz="1950" spc="-1" dirty="0">
              <a:latin typeface="Arial"/>
            </a:endParaRPr>
          </a:p>
          <a:p>
            <a:pPr>
              <a:spcBef>
                <a:spcPts val="389"/>
              </a:spcBef>
            </a:pPr>
            <a:endParaRPr lang="en-US" sz="1950" spc="-1" dirty="0">
              <a:latin typeface="Arial"/>
            </a:endParaRPr>
          </a:p>
          <a:p>
            <a:pPr>
              <a:spcBef>
                <a:spcPts val="389"/>
              </a:spcBef>
            </a:pPr>
            <a:r>
              <a:rPr lang="en-US" sz="1950" b="1" spc="-1" dirty="0">
                <a:solidFill>
                  <a:srgbClr val="C0504D"/>
                </a:solidFill>
                <a:latin typeface="Courier New Bold"/>
              </a:rPr>
              <a:t>for</a:t>
            </a:r>
            <a:r>
              <a:rPr lang="en-US" sz="1950" b="1" spc="-1" dirty="0">
                <a:solidFill>
                  <a:srgbClr val="000000"/>
                </a:solidFill>
                <a:latin typeface="Courier New Bold"/>
              </a:rPr>
              <a:t> (</a:t>
            </a:r>
            <a:r>
              <a:rPr lang="en-US" sz="1950" b="1" spc="-1" dirty="0" err="1">
                <a:solidFill>
                  <a:srgbClr val="000000"/>
                </a:solidFill>
                <a:latin typeface="Courier New Bold"/>
              </a:rPr>
              <a:t>i</a:t>
            </a:r>
            <a:r>
              <a:rPr lang="en-US" sz="1950" b="1" spc="-1" dirty="0">
                <a:solidFill>
                  <a:srgbClr val="000000"/>
                </a:solidFill>
                <a:latin typeface="Courier New Bold"/>
              </a:rPr>
              <a:t> = 0; </a:t>
            </a:r>
            <a:r>
              <a:rPr lang="en-US" sz="1950" b="1" spc="-1" dirty="0" err="1">
                <a:solidFill>
                  <a:srgbClr val="000000"/>
                </a:solidFill>
                <a:latin typeface="Courier New Bold"/>
              </a:rPr>
              <a:t>i</a:t>
            </a:r>
            <a:r>
              <a:rPr lang="en-US" sz="1950" b="1" spc="-1" dirty="0">
                <a:solidFill>
                  <a:srgbClr val="000000"/>
                </a:solidFill>
                <a:latin typeface="Courier New Bold"/>
              </a:rPr>
              <a:t> &lt; NLP; </a:t>
            </a:r>
            <a:r>
              <a:rPr lang="en-US" sz="1950" b="1" spc="-1" dirty="0" err="1">
                <a:solidFill>
                  <a:srgbClr val="000000"/>
                </a:solidFill>
                <a:latin typeface="Courier New Bold"/>
              </a:rPr>
              <a:t>i</a:t>
            </a:r>
            <a:r>
              <a:rPr lang="en-US" sz="1950" b="1" spc="-1" dirty="0">
                <a:solidFill>
                  <a:srgbClr val="000000"/>
                </a:solidFill>
                <a:latin typeface="Courier New Bold"/>
              </a:rPr>
              <a:t>++)</a:t>
            </a:r>
            <a:endParaRPr lang="en-US" sz="1950" spc="-1" dirty="0">
              <a:latin typeface="Arial"/>
            </a:endParaRPr>
          </a:p>
          <a:p>
            <a:pPr>
              <a:spcBef>
                <a:spcPts val="389"/>
              </a:spcBef>
            </a:pPr>
            <a:r>
              <a:rPr lang="en-US" sz="1950" b="1" spc="-1" dirty="0">
                <a:solidFill>
                  <a:srgbClr val="000000"/>
                </a:solidFill>
                <a:latin typeface="Courier New Bold"/>
              </a:rPr>
              <a:t> x4[</a:t>
            </a:r>
            <a:r>
              <a:rPr lang="en-US" sz="1950" b="1" spc="-1" dirty="0" err="1">
                <a:solidFill>
                  <a:srgbClr val="000000"/>
                </a:solidFill>
                <a:latin typeface="Courier New Bold"/>
              </a:rPr>
              <a:t>i</a:t>
            </a:r>
            <a:r>
              <a:rPr lang="en-US" sz="1950" b="1" spc="-1" dirty="0">
                <a:solidFill>
                  <a:srgbClr val="000000"/>
                </a:solidFill>
                <a:latin typeface="Courier New Bold"/>
              </a:rPr>
              <a:t>] = y4[</a:t>
            </a:r>
            <a:r>
              <a:rPr lang="en-US" sz="1950" b="1" spc="-1" dirty="0" err="1">
                <a:solidFill>
                  <a:srgbClr val="000000"/>
                </a:solidFill>
                <a:latin typeface="Courier New Bold"/>
              </a:rPr>
              <a:t>i</a:t>
            </a:r>
            <a:r>
              <a:rPr lang="en-US" sz="1950" b="1" spc="-1" dirty="0">
                <a:solidFill>
                  <a:srgbClr val="000000"/>
                </a:solidFill>
                <a:latin typeface="Courier New Bold"/>
              </a:rPr>
              <a:t>] * y4[</a:t>
            </a:r>
            <a:r>
              <a:rPr lang="en-US" sz="1950" b="1" spc="-1" dirty="0" err="1">
                <a:solidFill>
                  <a:srgbClr val="000000"/>
                </a:solidFill>
                <a:latin typeface="Courier New Bold"/>
              </a:rPr>
              <a:t>i</a:t>
            </a:r>
            <a:r>
              <a:rPr lang="en-US" sz="1950" b="1" spc="-1" dirty="0">
                <a:solidFill>
                  <a:srgbClr val="000000"/>
                </a:solidFill>
                <a:latin typeface="Courier New Bold"/>
              </a:rPr>
              <a:t>]; // </a:t>
            </a:r>
            <a:r>
              <a:rPr lang="zh-CN" altLang="en-US" sz="1950" b="1" spc="-1" dirty="0">
                <a:solidFill>
                  <a:srgbClr val="000000"/>
                </a:solidFill>
                <a:latin typeface="Courier New Bold"/>
              </a:rPr>
              <a:t>具体的向量运算</a:t>
            </a:r>
            <a:endParaRPr lang="en-US" sz="1950" spc="-1" dirty="0">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1169730" y="946890"/>
            <a:ext cx="683073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2700" spc="-1" dirty="0">
                <a:solidFill>
                  <a:srgbClr val="000000"/>
                </a:solidFill>
                <a:latin typeface="Trebuchet MS"/>
              </a:rPr>
              <a:t>练习</a:t>
            </a:r>
            <a:r>
              <a:rPr lang="en-US" sz="2700" spc="-1" dirty="0">
                <a:solidFill>
                  <a:srgbClr val="000000"/>
                </a:solidFill>
                <a:latin typeface="Trebuchet MS"/>
              </a:rPr>
              <a:t> A: </a:t>
            </a:r>
            <a:r>
              <a:rPr lang="zh-CN" altLang="en-US" sz="2700" spc="-1" dirty="0">
                <a:solidFill>
                  <a:srgbClr val="000000"/>
                </a:solidFill>
                <a:latin typeface="Trebuchet MS"/>
              </a:rPr>
              <a:t>向量化的圆周率程序</a:t>
            </a:r>
            <a:endParaRPr lang="en-US" sz="2700" spc="-1" dirty="0">
              <a:latin typeface="Arial"/>
            </a:endParaRPr>
          </a:p>
        </p:txBody>
      </p:sp>
      <p:sp>
        <p:nvSpPr>
          <p:cNvPr id="2189" name="CustomShape 2"/>
          <p:cNvSpPr/>
          <p:nvPr/>
        </p:nvSpPr>
        <p:spPr>
          <a:xfrm>
            <a:off x="1277730" y="1756890"/>
            <a:ext cx="6588270" cy="41558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lnSpc>
                <a:spcPct val="110000"/>
              </a:lnSpc>
              <a:spcBef>
                <a:spcPts val="481"/>
              </a:spcBef>
              <a:buClr>
                <a:srgbClr val="C0504D"/>
              </a:buClr>
              <a:buFont typeface="Arial"/>
              <a:buChar char="•"/>
            </a:pPr>
            <a:r>
              <a:rPr lang="zh-CN" altLang="en-US" sz="2400" spc="-1" dirty="0">
                <a:solidFill>
                  <a:srgbClr val="C0504D"/>
                </a:solidFill>
                <a:latin typeface="Trebuchet MS"/>
              </a:rPr>
              <a:t>目标：</a:t>
            </a:r>
            <a:endParaRPr lang="en-US" sz="24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理解核函数编程语言中的向量指令</a:t>
            </a:r>
            <a:endParaRPr lang="en-US" sz="2100" spc="-1" dirty="0">
              <a:latin typeface="Arial"/>
            </a:endParaRPr>
          </a:p>
          <a:p>
            <a:pPr marL="257310" indent="-256770">
              <a:lnSpc>
                <a:spcPct val="110000"/>
              </a:lnSpc>
              <a:spcBef>
                <a:spcPts val="481"/>
              </a:spcBef>
              <a:buClr>
                <a:srgbClr val="C0504D"/>
              </a:buClr>
              <a:buFont typeface="Arial"/>
              <a:buChar char="•"/>
            </a:pPr>
            <a:r>
              <a:rPr lang="zh-CN" altLang="en-US" sz="2400" spc="-1" dirty="0">
                <a:solidFill>
                  <a:srgbClr val="C0504D"/>
                </a:solidFill>
                <a:latin typeface="Trebuchet MS"/>
              </a:rPr>
              <a:t>流程：</a:t>
            </a:r>
            <a:endParaRPr lang="en-US" sz="24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从之前写好的最优版本的圆周率程序开始</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四次拆解循环（</a:t>
            </a:r>
            <a:r>
              <a:rPr lang="en-US" altLang="zh-CN" sz="2100" spc="-1" dirty="0">
                <a:solidFill>
                  <a:srgbClr val="000000"/>
                </a:solidFill>
                <a:latin typeface="Trebuchet MS"/>
              </a:rPr>
              <a:t> Unroll the loops 4 times </a:t>
            </a:r>
            <a:r>
              <a:rPr lang="zh-CN" altLang="en-US" sz="2100" spc="-1" dirty="0">
                <a:solidFill>
                  <a:srgbClr val="000000"/>
                </a:solidFill>
                <a:latin typeface="Trebuchet MS"/>
              </a:rPr>
              <a:t>），验证程序依然工作。</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循环体内使用向量指令进行替换</a:t>
            </a:r>
            <a:endParaRPr lang="en-US" sz="2100" spc="-1" dirty="0">
              <a:latin typeface="Arial"/>
            </a:endParaRPr>
          </a:p>
          <a:p>
            <a:pPr marL="257310" indent="-256770">
              <a:lnSpc>
                <a:spcPct val="110000"/>
              </a:lnSpc>
              <a:spcBef>
                <a:spcPts val="481"/>
              </a:spcBef>
              <a:buClr>
                <a:srgbClr val="C0504D"/>
              </a:buClr>
              <a:buFont typeface="Arial"/>
              <a:buChar char="•"/>
            </a:pPr>
            <a:r>
              <a:rPr lang="zh-CN" altLang="en-US" sz="2400" spc="-1" dirty="0">
                <a:solidFill>
                  <a:srgbClr val="C0504D"/>
                </a:solidFill>
                <a:latin typeface="Trebuchet MS"/>
              </a:rPr>
              <a:t>预期输出</a:t>
            </a:r>
            <a:r>
              <a:rPr lang="en-US" sz="2400" spc="-1" dirty="0">
                <a:solidFill>
                  <a:srgbClr val="C0504D"/>
                </a:solidFill>
                <a:latin typeface="Trebuchet MS"/>
              </a:rPr>
              <a:t>:</a:t>
            </a:r>
            <a:endParaRPr lang="en-US" sz="24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输出结果以及结果的估计误差</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报告运行时间，对比向量化和非向量化程序的性能差异</a:t>
            </a:r>
            <a:endParaRPr lang="en-US" sz="2100" spc="-1" dirty="0">
              <a:latin typeface="Arial"/>
            </a:endParaRPr>
          </a:p>
          <a:p>
            <a:pPr marL="557280" lvl="1" indent="-213840">
              <a:lnSpc>
                <a:spcPct val="110000"/>
              </a:lnSpc>
              <a:spcBef>
                <a:spcPts val="421"/>
              </a:spcBef>
              <a:buClr>
                <a:srgbClr val="000000"/>
              </a:buClr>
              <a:buFont typeface="Arial"/>
              <a:buChar char="–"/>
            </a:pPr>
            <a:r>
              <a:rPr lang="zh-CN" altLang="en-US" sz="2100" spc="-1" dirty="0">
                <a:solidFill>
                  <a:srgbClr val="000000"/>
                </a:solidFill>
                <a:latin typeface="Trebuchet MS"/>
              </a:rPr>
              <a:t>可以在</a:t>
            </a:r>
            <a:r>
              <a:rPr lang="en-US" altLang="zh-CN" sz="2100" spc="-1" dirty="0">
                <a:solidFill>
                  <a:srgbClr val="000000"/>
                </a:solidFill>
                <a:latin typeface="Trebuchet MS"/>
              </a:rPr>
              <a:t>CPU </a:t>
            </a:r>
            <a:r>
              <a:rPr lang="zh-CN" altLang="en-US" sz="2100" spc="-1" dirty="0">
                <a:solidFill>
                  <a:srgbClr val="000000"/>
                </a:solidFill>
                <a:latin typeface="Trebuchet MS"/>
              </a:rPr>
              <a:t>和 </a:t>
            </a:r>
            <a:r>
              <a:rPr lang="en-US" altLang="zh-CN" sz="2100" spc="-1" dirty="0">
                <a:solidFill>
                  <a:srgbClr val="000000"/>
                </a:solidFill>
                <a:latin typeface="Trebuchet MS"/>
              </a:rPr>
              <a:t>GPU </a:t>
            </a:r>
            <a:r>
              <a:rPr lang="zh-CN" altLang="en-US" sz="2100" spc="-1" dirty="0">
                <a:solidFill>
                  <a:srgbClr val="000000"/>
                </a:solidFill>
                <a:latin typeface="Trebuchet MS"/>
              </a:rPr>
              <a:t>上都运行来试试</a:t>
            </a:r>
            <a:r>
              <a:rPr lang="en-US" sz="2100" spc="-1" dirty="0">
                <a:solidFill>
                  <a:srgbClr val="000000"/>
                </a:solidFill>
                <a:latin typeface="Trebuchet MS"/>
              </a:rPr>
              <a:t>…</a:t>
            </a:r>
            <a:endParaRPr lang="en-US" sz="2100"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lnSpc>
                <a:spcPct val="100000"/>
              </a:lnSpc>
            </a:pPr>
            <a:r>
              <a:rPr lang="en-US" sz="3000" b="1" cap="all" spc="-1" dirty="0">
                <a:solidFill>
                  <a:srgbClr val="000000"/>
                </a:solidFill>
                <a:latin typeface="Trebuchet MS"/>
              </a:rPr>
              <a:t>OpenCL </a:t>
            </a:r>
            <a:r>
              <a:rPr lang="zh-CN" altLang="en-US" sz="3000" b="1" cap="all" spc="-1" dirty="0">
                <a:solidFill>
                  <a:srgbClr val="000000"/>
                </a:solidFill>
                <a:latin typeface="Trebuchet MS"/>
              </a:rPr>
              <a:t>事件模型（</a:t>
            </a:r>
            <a:r>
              <a:rPr lang="en-US" altLang="zh-CN" sz="3000" b="1" cap="all" spc="-1" dirty="0">
                <a:solidFill>
                  <a:srgbClr val="000000"/>
                </a:solidFill>
                <a:latin typeface="Trebuchet MS"/>
              </a:rPr>
              <a:t>Event Model</a:t>
            </a:r>
            <a:r>
              <a:rPr lang="zh-CN" altLang="en-US" sz="3000" b="1" cap="all" spc="-1" dirty="0">
                <a:solidFill>
                  <a:srgbClr val="000000"/>
                </a:solidFill>
                <a:latin typeface="Trebuchet MS"/>
              </a:rPr>
              <a:t>）</a:t>
            </a:r>
            <a:endParaRPr lang="en-US" sz="3000" spc="-1" dirty="0">
              <a:latin typeface="Arial"/>
            </a:endParaRPr>
          </a:p>
        </p:txBody>
      </p:sp>
      <p:sp>
        <p:nvSpPr>
          <p:cNvPr id="2191"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B</a:t>
            </a:r>
            <a:endParaRPr lang="en-US" sz="1500"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1485900" y="78948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dirty="0">
                <a:solidFill>
                  <a:srgbClr val="000000"/>
                </a:solidFill>
                <a:latin typeface="Trebuchet MS"/>
              </a:rPr>
              <a:t>OpenCL </a:t>
            </a:r>
            <a:r>
              <a:rPr lang="zh-CN" altLang="en-US" sz="3300" spc="-1">
                <a:solidFill>
                  <a:srgbClr val="000000"/>
                </a:solidFill>
                <a:latin typeface="Trebuchet MS"/>
              </a:rPr>
              <a:t>事件</a:t>
            </a:r>
            <a:endParaRPr lang="en-US" sz="3300" spc="-1" dirty="0">
              <a:latin typeface="Arial"/>
            </a:endParaRPr>
          </a:p>
        </p:txBody>
      </p:sp>
      <p:sp>
        <p:nvSpPr>
          <p:cNvPr id="2193" name="CustomShape 2"/>
          <p:cNvSpPr/>
          <p:nvPr/>
        </p:nvSpPr>
        <p:spPr>
          <a:xfrm>
            <a:off x="1277730" y="1592730"/>
            <a:ext cx="6588270" cy="320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事件（</a:t>
            </a:r>
            <a:r>
              <a:rPr lang="en-US" altLang="zh-CN" sz="2400" spc="-1" dirty="0">
                <a:solidFill>
                  <a:srgbClr val="000000"/>
                </a:solidFill>
                <a:latin typeface="Trebuchet MS"/>
              </a:rPr>
              <a:t>event</a:t>
            </a:r>
            <a:r>
              <a:rPr lang="zh-CN" altLang="en-US" sz="2400" spc="-1" dirty="0">
                <a:solidFill>
                  <a:srgbClr val="000000"/>
                </a:solidFill>
                <a:latin typeface="Trebuchet MS"/>
              </a:rPr>
              <a:t>）是一个对象（</a:t>
            </a:r>
            <a:r>
              <a:rPr lang="en-US" altLang="zh-CN" sz="2400" spc="-1" dirty="0">
                <a:solidFill>
                  <a:srgbClr val="000000"/>
                </a:solidFill>
                <a:latin typeface="Trebuchet MS"/>
              </a:rPr>
              <a:t>object</a:t>
            </a:r>
            <a:r>
              <a:rPr lang="zh-CN" altLang="en-US" sz="2400" spc="-1" dirty="0">
                <a:solidFill>
                  <a:srgbClr val="000000"/>
                </a:solidFill>
                <a:latin typeface="Trebuchet MS"/>
              </a:rPr>
              <a:t>），这个对象在 </a:t>
            </a:r>
            <a:r>
              <a:rPr lang="en-US" altLang="zh-CN" sz="2400" spc="-1" dirty="0">
                <a:solidFill>
                  <a:srgbClr val="000000"/>
                </a:solidFill>
                <a:latin typeface="Trebuchet MS"/>
              </a:rPr>
              <a:t>OpenCL </a:t>
            </a:r>
            <a:r>
              <a:rPr lang="zh-CN" altLang="en-US" sz="2400" spc="-1" dirty="0">
                <a:solidFill>
                  <a:srgbClr val="000000"/>
                </a:solidFill>
                <a:latin typeface="Trebuchet MS"/>
              </a:rPr>
              <a:t>中和命令状态（</a:t>
            </a:r>
            <a:r>
              <a:rPr lang="en-US" altLang="zh-CN" sz="2400" spc="-1" dirty="0">
                <a:solidFill>
                  <a:srgbClr val="000000"/>
                </a:solidFill>
                <a:latin typeface="Trebuchet MS"/>
              </a:rPr>
              <a:t> status of commands </a:t>
            </a:r>
            <a:r>
              <a:rPr lang="zh-CN" altLang="en-US" sz="2400" spc="-1" dirty="0">
                <a:solidFill>
                  <a:srgbClr val="000000"/>
                </a:solidFill>
                <a:latin typeface="Trebuchet MS"/>
              </a:rPr>
              <a:t>）</a:t>
            </a:r>
            <a:r>
              <a:rPr lang="en-US" sz="2400" spc="-1" dirty="0">
                <a:solidFill>
                  <a:srgbClr val="000000"/>
                </a:solidFill>
                <a:latin typeface="Trebuchet MS"/>
              </a:rPr>
              <a:t>… </a:t>
            </a:r>
            <a:r>
              <a:rPr lang="zh-CN" altLang="en-US" sz="2400" spc="-1" dirty="0">
                <a:solidFill>
                  <a:srgbClr val="000000"/>
                </a:solidFill>
                <a:latin typeface="Trebuchet MS"/>
              </a:rPr>
              <a:t>一个事件的取值可以是</a:t>
            </a:r>
            <a:r>
              <a:rPr lang="en-US" sz="2400" spc="-1" dirty="0">
                <a:solidFill>
                  <a:srgbClr val="000000"/>
                </a:solidFill>
                <a:latin typeface="Trebuchet MS"/>
              </a:rPr>
              <a:t>:</a:t>
            </a:r>
            <a:endParaRPr lang="en-US" sz="24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CL_QUEUED</a:t>
            </a:r>
            <a:r>
              <a:rPr lang="en-US" sz="2100" spc="-1" dirty="0">
                <a:solidFill>
                  <a:srgbClr val="000000"/>
                </a:solidFill>
                <a:latin typeface="Trebuchet MS"/>
              </a:rPr>
              <a:t>:      </a:t>
            </a:r>
            <a:r>
              <a:rPr lang="zh-CN" altLang="en-US" sz="2100" spc="-1" dirty="0">
                <a:solidFill>
                  <a:srgbClr val="000000"/>
                </a:solidFill>
                <a:latin typeface="Trebuchet MS"/>
              </a:rPr>
              <a:t>命令已经提交队列</a:t>
            </a:r>
            <a:r>
              <a:rPr lang="en-US" sz="2100" spc="-1" dirty="0">
                <a:solidFill>
                  <a:srgbClr val="000000"/>
                </a:solidFill>
                <a:latin typeface="Trebuchet MS"/>
              </a:rPr>
              <a:t>.</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CL_SUBMITTED</a:t>
            </a:r>
            <a:r>
              <a:rPr lang="en-US" sz="2100" spc="-1" dirty="0">
                <a:solidFill>
                  <a:srgbClr val="000000"/>
                </a:solidFill>
                <a:latin typeface="Trebuchet MS"/>
              </a:rPr>
              <a:t>:  </a:t>
            </a:r>
            <a:r>
              <a:rPr lang="zh-CN" altLang="en-US" sz="2100" spc="-1" dirty="0">
                <a:solidFill>
                  <a:srgbClr val="000000"/>
                </a:solidFill>
                <a:latin typeface="Trebuchet MS"/>
              </a:rPr>
              <a:t>命令已经被提交到计算设备</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CL_RUNNING</a:t>
            </a:r>
            <a:r>
              <a:rPr lang="en-US" sz="2100" spc="-1" dirty="0">
                <a:solidFill>
                  <a:srgbClr val="000000"/>
                </a:solidFill>
                <a:latin typeface="Trebuchet MS"/>
              </a:rPr>
              <a:t>:    </a:t>
            </a:r>
            <a:r>
              <a:rPr lang="zh-CN" altLang="en-US" sz="2100" spc="-1" dirty="0">
                <a:solidFill>
                  <a:srgbClr val="000000"/>
                </a:solidFill>
                <a:latin typeface="Trebuchet MS"/>
              </a:rPr>
              <a:t>计算设备正在运行命令</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CL_COMPLETE</a:t>
            </a:r>
            <a:r>
              <a:rPr lang="en-US" sz="2100" spc="-1" dirty="0">
                <a:solidFill>
                  <a:srgbClr val="000000"/>
                </a:solidFill>
                <a:latin typeface="Trebuchet MS"/>
              </a:rPr>
              <a:t>:  </a:t>
            </a:r>
            <a:r>
              <a:rPr lang="zh-CN" altLang="en-US" sz="2100" spc="-1" dirty="0">
                <a:solidFill>
                  <a:srgbClr val="000000"/>
                </a:solidFill>
                <a:latin typeface="Trebuchet MS"/>
              </a:rPr>
              <a:t>命令运行完毕</a:t>
            </a:r>
            <a:endParaRPr lang="en-US" sz="2100" spc="-1" dirty="0">
              <a:latin typeface="Arial"/>
            </a:endParaRPr>
          </a:p>
          <a:p>
            <a:pPr marL="557280" lvl="1" indent="-213840">
              <a:lnSpc>
                <a:spcPct val="110000"/>
              </a:lnSpc>
              <a:spcBef>
                <a:spcPts val="421"/>
              </a:spcBef>
              <a:buClr>
                <a:srgbClr val="9BBB59"/>
              </a:buClr>
              <a:buFont typeface="Arial"/>
              <a:buChar char="–"/>
            </a:pPr>
            <a:r>
              <a:rPr lang="en-US" sz="2100" spc="-1" dirty="0">
                <a:solidFill>
                  <a:srgbClr val="9BBB59"/>
                </a:solidFill>
                <a:latin typeface="Trebuchet MS"/>
              </a:rPr>
              <a:t>ERROR_CODE</a:t>
            </a:r>
            <a:r>
              <a:rPr lang="en-US" sz="2100" spc="-1" dirty="0">
                <a:solidFill>
                  <a:srgbClr val="000000"/>
                </a:solidFill>
                <a:latin typeface="Trebuchet MS"/>
              </a:rPr>
              <a:t>:   </a:t>
            </a:r>
            <a:r>
              <a:rPr lang="zh-CN" altLang="en-US" sz="2100" spc="-1" dirty="0">
                <a:solidFill>
                  <a:srgbClr val="000000"/>
                </a:solidFill>
                <a:latin typeface="Trebuchet MS"/>
              </a:rPr>
              <a:t>一个负值，表示发生了错误</a:t>
            </a:r>
            <a:r>
              <a:rPr lang="en-US" sz="2100" spc="-1" dirty="0">
                <a:solidFill>
                  <a:srgbClr val="000000"/>
                </a:solidFill>
                <a:latin typeface="Trebuchet MS"/>
              </a:rPr>
              <a:t> </a:t>
            </a:r>
            <a:endParaRPr lang="en-US" sz="21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在宿主（</a:t>
            </a:r>
            <a:r>
              <a:rPr lang="en-US" altLang="zh-CN" sz="2400" spc="-1" dirty="0">
                <a:solidFill>
                  <a:srgbClr val="000000"/>
                </a:solidFill>
                <a:latin typeface="Trebuchet MS"/>
              </a:rPr>
              <a:t>host</a:t>
            </a:r>
            <a:r>
              <a:rPr lang="zh-CN" altLang="en-US" sz="2400" spc="-1" dirty="0">
                <a:solidFill>
                  <a:srgbClr val="000000"/>
                </a:solidFill>
                <a:latin typeface="Trebuchet MS"/>
              </a:rPr>
              <a:t>）上可以查询（</a:t>
            </a:r>
            <a:r>
              <a:rPr lang="en-US" altLang="zh-CN" sz="2400" spc="-1" dirty="0">
                <a:solidFill>
                  <a:srgbClr val="000000"/>
                </a:solidFill>
                <a:latin typeface="Trebuchet MS"/>
              </a:rPr>
              <a:t>query</a:t>
            </a:r>
            <a:r>
              <a:rPr lang="zh-CN" altLang="en-US" sz="2400" spc="-1" dirty="0">
                <a:solidFill>
                  <a:srgbClr val="000000"/>
                </a:solidFill>
                <a:latin typeface="Trebuchet MS"/>
              </a:rPr>
              <a:t>）一个事件的值</a:t>
            </a:r>
            <a:r>
              <a:rPr lang="en-US" sz="2400" spc="-1" dirty="0">
                <a:solidFill>
                  <a:srgbClr val="000000"/>
                </a:solidFill>
                <a:latin typeface="Trebuchet MS"/>
              </a:rPr>
              <a:t> … </a:t>
            </a:r>
            <a:r>
              <a:rPr lang="zh-CN" altLang="en-US" sz="2400" spc="-1" dirty="0">
                <a:solidFill>
                  <a:srgbClr val="000000"/>
                </a:solidFill>
                <a:latin typeface="Trebuchet MS"/>
              </a:rPr>
              <a:t>比如追踪一个命令的运行进程</a:t>
            </a:r>
            <a:endParaRPr lang="en-US" sz="2400" spc="-1" dirty="0">
              <a:latin typeface="Arial"/>
            </a:endParaRPr>
          </a:p>
          <a:p>
            <a:pPr>
              <a:lnSpc>
                <a:spcPct val="110000"/>
              </a:lnSpc>
              <a:spcBef>
                <a:spcPts val="481"/>
              </a:spcBef>
            </a:pPr>
            <a:endParaRPr lang="en-US" sz="2400" spc="-1" dirty="0">
              <a:latin typeface="Arial"/>
            </a:endParaRPr>
          </a:p>
        </p:txBody>
      </p:sp>
      <p:sp>
        <p:nvSpPr>
          <p:cNvPr id="2194" name="CustomShape 3"/>
          <p:cNvSpPr/>
          <p:nvPr/>
        </p:nvSpPr>
        <p:spPr>
          <a:xfrm>
            <a:off x="1223730" y="5143770"/>
            <a:ext cx="4482000" cy="7068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000000"/>
                </a:solidFill>
                <a:latin typeface="Courier New Bold"/>
                <a:ea typeface="DejaVu Sans"/>
              </a:rPr>
              <a:t>cl_int clGetEventInfo (</a:t>
            </a:r>
            <a:endParaRPr lang="en-US" sz="1050" spc="-1">
              <a:latin typeface="Arial"/>
            </a:endParaRPr>
          </a:p>
          <a:p>
            <a:pPr>
              <a:lnSpc>
                <a:spcPct val="100000"/>
              </a:lnSpc>
            </a:pPr>
            <a:r>
              <a:rPr lang="en-US" sz="1050" b="1" spc="-1">
                <a:solidFill>
                  <a:srgbClr val="000000"/>
                </a:solidFill>
                <a:latin typeface="Courier New Bold"/>
                <a:ea typeface="DejaVu Sans"/>
              </a:rPr>
              <a:t>          cl_event event,    cl_event_info param_name,</a:t>
            </a:r>
            <a:endParaRPr lang="en-US" sz="1050" spc="-1">
              <a:latin typeface="Arial"/>
            </a:endParaRPr>
          </a:p>
          <a:p>
            <a:pPr>
              <a:lnSpc>
                <a:spcPct val="100000"/>
              </a:lnSpc>
            </a:pPr>
            <a:r>
              <a:rPr lang="en-US" sz="1050" b="1" spc="-1">
                <a:solidFill>
                  <a:srgbClr val="000000"/>
                </a:solidFill>
                <a:latin typeface="Courier New Bold"/>
                <a:ea typeface="DejaVu Sans"/>
              </a:rPr>
              <a:t>          size_t param_value_size, void *param_value,</a:t>
            </a:r>
            <a:endParaRPr lang="en-US" sz="1050" spc="-1">
              <a:latin typeface="Arial"/>
            </a:endParaRPr>
          </a:p>
          <a:p>
            <a:pPr>
              <a:lnSpc>
                <a:spcPct val="100000"/>
              </a:lnSpc>
            </a:pPr>
            <a:r>
              <a:rPr lang="en-US" sz="1050" b="1" spc="-1">
                <a:solidFill>
                  <a:srgbClr val="000000"/>
                </a:solidFill>
                <a:latin typeface="Courier New Bold"/>
                <a:ea typeface="DejaVu Sans"/>
              </a:rPr>
              <a:t>          size_t *param_value_size_ret)</a:t>
            </a:r>
            <a:endParaRPr lang="en-US" sz="1050" spc="-1">
              <a:latin typeface="Arial"/>
            </a:endParaRPr>
          </a:p>
        </p:txBody>
      </p:sp>
      <p:sp>
        <p:nvSpPr>
          <p:cNvPr id="2195" name="CustomShape 4"/>
          <p:cNvSpPr/>
          <p:nvPr/>
        </p:nvSpPr>
        <p:spPr>
          <a:xfrm>
            <a:off x="5618963" y="4710150"/>
            <a:ext cx="3623670" cy="867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zh-CN" altLang="en-US" sz="1350" spc="-1" dirty="0">
                <a:solidFill>
                  <a:srgbClr val="4F81BD"/>
                </a:solidFill>
                <a:latin typeface="Trebuchet MS"/>
              </a:rPr>
              <a:t>举例：</a:t>
            </a:r>
            <a:endParaRPr lang="en-US" sz="1350" spc="-1" dirty="0">
              <a:latin typeface="Arial"/>
            </a:endParaRPr>
          </a:p>
          <a:p>
            <a:pPr marL="214380" indent="-213840">
              <a:buClr>
                <a:srgbClr val="4F81BD"/>
              </a:buClr>
              <a:buFont typeface="Arial"/>
              <a:buChar char="•"/>
            </a:pPr>
            <a:r>
              <a:rPr lang="en-US" sz="1350" spc="-1" dirty="0">
                <a:solidFill>
                  <a:srgbClr val="4F81BD"/>
                </a:solidFill>
                <a:latin typeface="Trebuchet MS"/>
                <a:ea typeface="DejaVu Sans"/>
              </a:rPr>
              <a:t>CL_EVENT_CONTEXT</a:t>
            </a:r>
            <a:endParaRPr lang="en-US" sz="1350" spc="-1" dirty="0">
              <a:latin typeface="Arial"/>
            </a:endParaRPr>
          </a:p>
          <a:p>
            <a:pPr marL="214380" indent="-213840">
              <a:buClr>
                <a:srgbClr val="4F81BD"/>
              </a:buClr>
              <a:buFont typeface="Arial"/>
              <a:buChar char="•"/>
            </a:pPr>
            <a:r>
              <a:rPr lang="en-US" sz="1200" spc="-1" dirty="0">
                <a:solidFill>
                  <a:srgbClr val="4F81BD"/>
                </a:solidFill>
                <a:latin typeface="Trebuchet MS"/>
                <a:ea typeface="DejaVu Sans"/>
              </a:rPr>
              <a:t>CL_EVENT_COMMAND_EXECUTION_STATUS</a:t>
            </a:r>
            <a:endParaRPr lang="en-US" sz="1200" spc="-1" dirty="0">
              <a:latin typeface="Arial"/>
            </a:endParaRPr>
          </a:p>
          <a:p>
            <a:pPr marL="214380" indent="-213840">
              <a:buClr>
                <a:srgbClr val="4F81BD"/>
              </a:buClr>
              <a:buFont typeface="Arial"/>
              <a:buChar char="•"/>
            </a:pPr>
            <a:r>
              <a:rPr lang="en-US" sz="1350" spc="-1" dirty="0">
                <a:solidFill>
                  <a:srgbClr val="4F81BD"/>
                </a:solidFill>
                <a:latin typeface="Trebuchet MS"/>
                <a:ea typeface="DejaVu Sans"/>
              </a:rPr>
              <a:t>CL_EVENT_COMMAND_TYPE</a:t>
            </a:r>
            <a:endParaRPr lang="en-US" sz="1350" spc="-1" dirty="0">
              <a:latin typeface="Arial"/>
            </a:endParaRPr>
          </a:p>
        </p:txBody>
      </p:sp>
      <p:sp>
        <p:nvSpPr>
          <p:cNvPr id="2196" name="CustomShape 5"/>
          <p:cNvSpPr/>
          <p:nvPr/>
        </p:nvSpPr>
        <p:spPr>
          <a:xfrm flipH="1">
            <a:off x="4409460" y="5075785"/>
            <a:ext cx="1209503" cy="242675"/>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223730" y="106326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lnSpcReduction="10000"/>
          </a:bodyPr>
          <a:lstStyle/>
          <a:p>
            <a:pPr algn="ctr">
              <a:lnSpc>
                <a:spcPct val="100000"/>
              </a:lnSpc>
            </a:pPr>
            <a:r>
              <a:rPr lang="zh-CN" altLang="en-US" sz="3300" spc="-1" dirty="0">
                <a:solidFill>
                  <a:srgbClr val="000000"/>
                </a:solidFill>
                <a:latin typeface="Trebuchet MS"/>
              </a:rPr>
              <a:t>创建和消解事件</a:t>
            </a:r>
            <a:endParaRPr lang="en-US" altLang="zh-CN" sz="3300" spc="-1" dirty="0">
              <a:solidFill>
                <a:srgbClr val="000000"/>
              </a:solidFill>
              <a:latin typeface="Trebuchet MS"/>
            </a:endParaRPr>
          </a:p>
          <a:p>
            <a:pPr algn="ctr">
              <a:lnSpc>
                <a:spcPct val="100000"/>
              </a:lnSpc>
            </a:pPr>
            <a:r>
              <a:rPr lang="en-US" sz="1950" spc="-1" dirty="0">
                <a:solidFill>
                  <a:srgbClr val="000000"/>
                </a:solidFill>
                <a:latin typeface="Trebuchet MS"/>
              </a:rPr>
              <a:t>Generating and consuming events</a:t>
            </a:r>
            <a:endParaRPr lang="en-US" sz="1950" spc="-1" dirty="0">
              <a:latin typeface="Arial"/>
            </a:endParaRPr>
          </a:p>
        </p:txBody>
      </p:sp>
      <p:sp>
        <p:nvSpPr>
          <p:cNvPr id="2198" name="CustomShape 2"/>
          <p:cNvSpPr/>
          <p:nvPr/>
        </p:nvSpPr>
        <p:spPr>
          <a:xfrm>
            <a:off x="1277730" y="1916730"/>
            <a:ext cx="6588270" cy="561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55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设想将一个核函数提交队列的命令（</a:t>
            </a:r>
            <a:r>
              <a:rPr lang="en-US" altLang="zh-CN" sz="2400" spc="-1" dirty="0">
                <a:solidFill>
                  <a:srgbClr val="000000"/>
                </a:solidFill>
                <a:latin typeface="Trebuchet MS"/>
              </a:rPr>
              <a:t> command to enqueue a kernel </a:t>
            </a:r>
            <a:r>
              <a:rPr lang="zh-CN" altLang="en-US" sz="2400" spc="-1" dirty="0">
                <a:solidFill>
                  <a:srgbClr val="000000"/>
                </a:solidFill>
                <a:latin typeface="Trebuchet MS"/>
              </a:rPr>
              <a:t>）。最后三个参数（</a:t>
            </a:r>
            <a:r>
              <a:rPr lang="en-US" altLang="zh-CN" sz="2400" spc="-1" dirty="0">
                <a:solidFill>
                  <a:srgbClr val="000000"/>
                </a:solidFill>
                <a:latin typeface="Trebuchet MS"/>
              </a:rPr>
              <a:t>arguments</a:t>
            </a:r>
            <a:r>
              <a:rPr lang="zh-CN" altLang="en-US" sz="2400" spc="-1" dirty="0">
                <a:solidFill>
                  <a:srgbClr val="000000"/>
                </a:solidFill>
                <a:latin typeface="Trebuchet MS"/>
              </a:rPr>
              <a:t>）就是用于暴露事件（</a:t>
            </a:r>
            <a:r>
              <a:rPr lang="en-US" altLang="zh-CN" sz="2400" spc="-1" dirty="0">
                <a:solidFill>
                  <a:srgbClr val="000000"/>
                </a:solidFill>
                <a:latin typeface="Trebuchet MS"/>
              </a:rPr>
              <a:t>expose events</a:t>
            </a:r>
            <a:r>
              <a:rPr lang="zh-CN" altLang="en-US" sz="2400" spc="-1" dirty="0">
                <a:solidFill>
                  <a:srgbClr val="000000"/>
                </a:solidFill>
                <a:latin typeface="Trebuchet MS"/>
              </a:rPr>
              <a:t>）（否则为 </a:t>
            </a:r>
            <a:r>
              <a:rPr lang="en-US" altLang="zh-CN" sz="2400" spc="-1" dirty="0">
                <a:solidFill>
                  <a:srgbClr val="000000"/>
                </a:solidFill>
                <a:latin typeface="Trebuchet MS"/>
              </a:rPr>
              <a:t>NULL </a:t>
            </a:r>
            <a:r>
              <a:rPr lang="zh-CN" altLang="en-US" sz="2400" spc="-1" dirty="0">
                <a:solidFill>
                  <a:srgbClr val="000000"/>
                </a:solidFill>
                <a:latin typeface="Trebuchet MS"/>
              </a:rPr>
              <a:t>）。</a:t>
            </a:r>
            <a:endParaRPr lang="en-US" sz="2400" spc="-1" dirty="0">
              <a:latin typeface="Arial"/>
            </a:endParaRPr>
          </a:p>
          <a:p>
            <a:pPr>
              <a:spcBef>
                <a:spcPts val="481"/>
              </a:spcBef>
            </a:pPr>
            <a:endParaRPr lang="en-US" sz="2400" spc="-1" dirty="0">
              <a:latin typeface="Arial"/>
            </a:endParaRPr>
          </a:p>
        </p:txBody>
      </p:sp>
      <p:sp>
        <p:nvSpPr>
          <p:cNvPr id="2199" name="CustomShape 3"/>
          <p:cNvSpPr/>
          <p:nvPr/>
        </p:nvSpPr>
        <p:spPr>
          <a:xfrm>
            <a:off x="1493730" y="2889000"/>
            <a:ext cx="4050000" cy="20752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200" b="1" spc="-1">
                <a:solidFill>
                  <a:srgbClr val="8064A2"/>
                </a:solidFill>
                <a:latin typeface="Courier New Bold"/>
                <a:ea typeface="DejaVu Sans"/>
              </a:rPr>
              <a:t>cl_int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9BBB59"/>
                </a:solidFill>
                <a:latin typeface="Courier New Bold"/>
                <a:ea typeface="DejaVu Sans"/>
              </a:rPr>
              <a:t>     </a:t>
            </a:r>
            <a:r>
              <a:rPr lang="en-US" sz="1200" b="1" spc="-1">
                <a:solidFill>
                  <a:srgbClr val="8064A2"/>
                </a:solidFill>
                <a:latin typeface="Courier New Bold"/>
                <a:ea typeface="DejaVu Sans"/>
              </a:rPr>
              <a:t>cl_command_queue </a:t>
            </a:r>
            <a:r>
              <a:rPr lang="en-US" sz="1200" b="1" spc="-1">
                <a:solidFill>
                  <a:srgbClr val="000000"/>
                </a:solidFill>
                <a:latin typeface="Courier New Bold"/>
                <a:ea typeface="DejaVu Sans"/>
              </a:rPr>
              <a:t>command_queue,     </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cl_kernel </a:t>
            </a:r>
            <a:r>
              <a:rPr lang="en-US" sz="1200" b="1" spc="-1">
                <a:solidFill>
                  <a:srgbClr val="000000"/>
                </a:solidFill>
                <a:latin typeface="Courier New Bold"/>
                <a:ea typeface="DejaVu Sans"/>
              </a:rPr>
              <a:t>kernel,</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cl_uint </a:t>
            </a:r>
            <a:r>
              <a:rPr lang="en-US" sz="1200" b="1" spc="-1">
                <a:solidFill>
                  <a:srgbClr val="000000"/>
                </a:solidFill>
                <a:latin typeface="Courier New Bold"/>
                <a:ea typeface="DejaVu Sans"/>
              </a:rPr>
              <a:t>work_dim,</a:t>
            </a:r>
            <a:endParaRPr lang="en-US" sz="1200" spc="-1">
              <a:latin typeface="Arial"/>
            </a:endParaRPr>
          </a:p>
          <a:p>
            <a:pPr>
              <a:lnSpc>
                <a:spcPct val="100000"/>
              </a:lnSpc>
            </a:pPr>
            <a:r>
              <a:rPr lang="en-US" sz="1200" b="1" spc="-1">
                <a:solidFill>
                  <a:srgbClr val="C0504D"/>
                </a:solidFill>
                <a:latin typeface="Courier New Bold"/>
                <a:ea typeface="DejaVu Sans"/>
              </a:rPr>
              <a:t>     const size_t </a:t>
            </a:r>
            <a:r>
              <a:rPr lang="en-US" sz="1200" b="1" spc="-1">
                <a:solidFill>
                  <a:srgbClr val="000000"/>
                </a:solidFill>
                <a:latin typeface="Courier New Bold"/>
                <a:ea typeface="DejaVu Sans"/>
              </a:rPr>
              <a:t>*global_work_offset,     </a:t>
            </a:r>
            <a:endParaRPr lang="en-US" sz="1200" spc="-1">
              <a:latin typeface="Arial"/>
            </a:endParaRPr>
          </a:p>
          <a:p>
            <a:pPr>
              <a:lnSpc>
                <a:spcPct val="100000"/>
              </a:lnSpc>
            </a:pPr>
            <a:r>
              <a:rPr lang="en-US" sz="1200" b="1" spc="-1">
                <a:solidFill>
                  <a:srgbClr val="C0504D"/>
                </a:solidFill>
                <a:latin typeface="Courier New Bold"/>
                <a:ea typeface="DejaVu Sans"/>
              </a:rPr>
              <a:t>     const size_t </a:t>
            </a:r>
            <a:r>
              <a:rPr lang="en-US" sz="1200" b="1" spc="-1">
                <a:solidFill>
                  <a:srgbClr val="000000"/>
                </a:solidFill>
                <a:latin typeface="Courier New Bold"/>
                <a:ea typeface="DejaVu Sans"/>
              </a:rPr>
              <a:t>*global_work_size,</a:t>
            </a:r>
            <a:endParaRPr lang="en-US" sz="1200" spc="-1">
              <a:latin typeface="Arial"/>
            </a:endParaRPr>
          </a:p>
          <a:p>
            <a:pPr>
              <a:lnSpc>
                <a:spcPct val="100000"/>
              </a:lnSpc>
            </a:pPr>
            <a:r>
              <a:rPr lang="en-US" sz="1200" b="1" spc="-1">
                <a:solidFill>
                  <a:srgbClr val="C0504D"/>
                </a:solidFill>
                <a:latin typeface="Courier New Bold"/>
                <a:ea typeface="DejaVu Sans"/>
              </a:rPr>
              <a:t>     const size_t</a:t>
            </a:r>
            <a:r>
              <a:rPr lang="en-US" sz="1200" b="1" spc="-1">
                <a:solidFill>
                  <a:srgbClr val="000000"/>
                </a:solidFill>
                <a:latin typeface="Courier New Bold"/>
                <a:ea typeface="DejaVu Sans"/>
              </a:rPr>
              <a:t> *local_work_size,</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cl_uint </a:t>
            </a:r>
            <a:r>
              <a:rPr lang="en-US" sz="1200" b="1" spc="-1">
                <a:solidFill>
                  <a:srgbClr val="000000"/>
                </a:solidFill>
                <a:latin typeface="Courier New Bold"/>
                <a:ea typeface="DejaVu Sans"/>
              </a:rPr>
              <a:t>num_events_in_wait_list,</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C0504D"/>
                </a:solidFill>
                <a:latin typeface="Courier New Bold"/>
                <a:ea typeface="DejaVu Sans"/>
              </a:rPr>
              <a:t>const </a:t>
            </a:r>
            <a:r>
              <a:rPr lang="en-US" sz="1200" b="1" spc="-1">
                <a:solidFill>
                  <a:srgbClr val="8064A2"/>
                </a:solidFill>
                <a:latin typeface="Courier New Bold"/>
                <a:ea typeface="DejaVu Sans"/>
              </a:rPr>
              <a:t>cl_event </a:t>
            </a:r>
            <a:r>
              <a:rPr lang="en-US" sz="1200" b="1" spc="-1">
                <a:solidFill>
                  <a:srgbClr val="000000"/>
                </a:solidFill>
                <a:latin typeface="Courier New Bold"/>
                <a:ea typeface="DejaVu Sans"/>
              </a:rPr>
              <a:t>*event_wait_list,</a:t>
            </a:r>
            <a:endParaRPr lang="en-US" sz="1200" spc="-1">
              <a:latin typeface="Arial"/>
            </a:endParaRPr>
          </a:p>
          <a:p>
            <a:pPr>
              <a:lnSpc>
                <a:spcPct val="100000"/>
              </a:lnSpc>
            </a:pPr>
            <a:r>
              <a:rPr lang="en-US" sz="1200" b="1" spc="-1">
                <a:solidFill>
                  <a:srgbClr val="000000"/>
                </a:solidFill>
                <a:latin typeface="Courier New Bold"/>
                <a:ea typeface="DejaVu Sans"/>
              </a:rPr>
              <a:t>     </a:t>
            </a:r>
            <a:r>
              <a:rPr lang="en-US" sz="1200" b="1" spc="-1">
                <a:solidFill>
                  <a:srgbClr val="8064A2"/>
                </a:solidFill>
                <a:latin typeface="Courier New Bold"/>
                <a:ea typeface="DejaVu Sans"/>
              </a:rPr>
              <a:t>cl_event </a:t>
            </a:r>
            <a:r>
              <a:rPr lang="en-US" sz="1200" b="1" spc="-1">
                <a:solidFill>
                  <a:srgbClr val="000000"/>
                </a:solidFill>
                <a:latin typeface="Courier New Bold"/>
                <a:ea typeface="DejaVu Sans"/>
              </a:rPr>
              <a:t>*event)</a:t>
            </a:r>
            <a:endParaRPr lang="en-US" sz="1200" spc="-1">
              <a:latin typeface="Arial"/>
            </a:endParaRPr>
          </a:p>
          <a:p>
            <a:pPr>
              <a:lnSpc>
                <a:spcPct val="100000"/>
              </a:lnSpc>
            </a:pPr>
            <a:endParaRPr lang="en-US" sz="1200" spc="-1">
              <a:latin typeface="Arial"/>
            </a:endParaRPr>
          </a:p>
        </p:txBody>
      </p:sp>
      <p:sp>
        <p:nvSpPr>
          <p:cNvPr id="2200" name="CustomShape 4"/>
          <p:cNvSpPr/>
          <p:nvPr/>
        </p:nvSpPr>
        <p:spPr>
          <a:xfrm>
            <a:off x="288151" y="5521770"/>
            <a:ext cx="4794837" cy="4789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指向这个命令生成的一个</a:t>
            </a:r>
            <a:r>
              <a:rPr lang="zh-CN" altLang="en-US" sz="1350" spc="-1" dirty="0">
                <a:solidFill>
                  <a:srgbClr val="9BBB59"/>
                </a:solidFill>
                <a:latin typeface="Trebuchet MS"/>
                <a:ea typeface="DejaVu Sans"/>
              </a:rPr>
              <a:t>事件对象</a:t>
            </a:r>
            <a:r>
              <a:rPr lang="zh-CN" altLang="en-US" sz="1350" spc="-1" dirty="0">
                <a:solidFill>
                  <a:srgbClr val="4F81BD"/>
                </a:solidFill>
                <a:latin typeface="Trebuchet MS"/>
                <a:ea typeface="DejaVu Sans"/>
              </a:rPr>
              <a:t>的指针</a:t>
            </a:r>
            <a:endParaRPr lang="en-US" sz="1350" spc="-1" dirty="0">
              <a:solidFill>
                <a:srgbClr val="4F81BD"/>
              </a:solidFill>
              <a:latin typeface="Trebuchet MS"/>
              <a:ea typeface="DejaVu Sans"/>
            </a:endParaRPr>
          </a:p>
          <a:p>
            <a:r>
              <a:rPr lang="en-US" altLang="zh-CN" sz="1350" spc="-1" dirty="0">
                <a:solidFill>
                  <a:srgbClr val="4F81BD"/>
                </a:solidFill>
                <a:latin typeface="Trebuchet MS"/>
                <a:ea typeface="DejaVu Sans"/>
              </a:rPr>
              <a:t>Pointer to an </a:t>
            </a:r>
            <a:r>
              <a:rPr lang="en-US" altLang="zh-CN" sz="1350" spc="-1" dirty="0">
                <a:solidFill>
                  <a:srgbClr val="9BBB59"/>
                </a:solidFill>
                <a:latin typeface="Trebuchet MS"/>
                <a:ea typeface="DejaVu Sans"/>
              </a:rPr>
              <a:t>event object </a:t>
            </a:r>
            <a:r>
              <a:rPr lang="en-US" altLang="zh-CN" sz="1350" spc="-1" dirty="0">
                <a:solidFill>
                  <a:srgbClr val="4F81BD"/>
                </a:solidFill>
                <a:latin typeface="Trebuchet MS"/>
                <a:ea typeface="DejaVu Sans"/>
              </a:rPr>
              <a:t>generated by this command</a:t>
            </a:r>
            <a:endParaRPr lang="en-US" altLang="zh-CN" sz="1350" spc="-1" dirty="0">
              <a:latin typeface="Arial"/>
            </a:endParaRPr>
          </a:p>
          <a:p>
            <a:pPr>
              <a:lnSpc>
                <a:spcPct val="100000"/>
              </a:lnSpc>
            </a:pPr>
            <a:endParaRPr lang="en-US" sz="1350" spc="-1" dirty="0">
              <a:latin typeface="Arial"/>
            </a:endParaRPr>
          </a:p>
        </p:txBody>
      </p:sp>
      <p:sp>
        <p:nvSpPr>
          <p:cNvPr id="2201" name="CustomShape 5"/>
          <p:cNvSpPr/>
          <p:nvPr/>
        </p:nvSpPr>
        <p:spPr>
          <a:xfrm flipV="1">
            <a:off x="2835409" y="4778730"/>
            <a:ext cx="277781" cy="743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378561" y="4919577"/>
            <a:ext cx="4663361" cy="890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9BBB59"/>
                </a:solidFill>
                <a:latin typeface="Trebuchet MS"/>
                <a:ea typeface="DejaVu Sans"/>
              </a:rPr>
              <a:t>正等待的事件指针数组</a:t>
            </a:r>
            <a:r>
              <a:rPr lang="en-US" sz="1350" spc="-1" dirty="0">
                <a:solidFill>
                  <a:srgbClr val="4F81BD"/>
                </a:solidFill>
                <a:latin typeface="Trebuchet MS"/>
                <a:ea typeface="DejaVu Sans"/>
              </a:rPr>
              <a:t>… </a:t>
            </a:r>
            <a:r>
              <a:rPr lang="zh-CN" altLang="en-US" sz="1350" spc="-1" dirty="0">
                <a:solidFill>
                  <a:srgbClr val="4F81BD"/>
                </a:solidFill>
                <a:latin typeface="Trebuchet MS"/>
                <a:ea typeface="DejaVu Sans"/>
              </a:rPr>
              <a:t>命令队列和事件必须共享上下文</a:t>
            </a:r>
            <a:endParaRPr lang="en-US" sz="1350" spc="-1" dirty="0">
              <a:solidFill>
                <a:srgbClr val="4F81BD"/>
              </a:solidFill>
              <a:latin typeface="Trebuchet MS"/>
            </a:endParaRPr>
          </a:p>
          <a:p>
            <a:r>
              <a:rPr lang="en-US" altLang="zh-CN" sz="1350" spc="-1" dirty="0">
                <a:solidFill>
                  <a:srgbClr val="9BBB59"/>
                </a:solidFill>
                <a:latin typeface="Trebuchet MS"/>
                <a:ea typeface="DejaVu Sans"/>
              </a:rPr>
              <a:t>Array of pointers to the events being waited upon </a:t>
            </a:r>
            <a:r>
              <a:rPr lang="en-US" altLang="zh-CN" sz="1350" spc="-1" dirty="0">
                <a:solidFill>
                  <a:srgbClr val="4F81BD"/>
                </a:solidFill>
                <a:latin typeface="Trebuchet MS"/>
                <a:ea typeface="DejaVu Sans"/>
              </a:rPr>
              <a:t>… Command queue and events must share a context.</a:t>
            </a:r>
            <a:endParaRPr lang="en-US" altLang="zh-CN" sz="1350" spc="-1" dirty="0">
              <a:latin typeface="Arial"/>
            </a:endParaRPr>
          </a:p>
          <a:p>
            <a:pPr>
              <a:lnSpc>
                <a:spcPct val="100000"/>
              </a:lnSpc>
            </a:pPr>
            <a:endParaRPr lang="en-US" sz="1350" spc="-1" dirty="0">
              <a:latin typeface="Arial"/>
            </a:endParaRPr>
          </a:p>
        </p:txBody>
      </p:sp>
      <p:sp>
        <p:nvSpPr>
          <p:cNvPr id="2203" name="CustomShape 7"/>
          <p:cNvSpPr/>
          <p:nvPr/>
        </p:nvSpPr>
        <p:spPr>
          <a:xfrm flipH="1" flipV="1">
            <a:off x="5003461" y="4508460"/>
            <a:ext cx="920930" cy="411117"/>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003461" y="3049920"/>
            <a:ext cx="4447901"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9BBB59"/>
                </a:solidFill>
                <a:latin typeface="Trebuchet MS"/>
                <a:ea typeface="DejaVu Sans"/>
              </a:rPr>
              <a:t>事件数目 </a:t>
            </a:r>
            <a:r>
              <a:rPr lang="en-US" sz="1350" spc="-1" dirty="0">
                <a:solidFill>
                  <a:srgbClr val="9BBB59"/>
                </a:solidFill>
                <a:latin typeface="Trebuchet MS"/>
                <a:ea typeface="DejaVu Sans"/>
              </a:rPr>
              <a:t>Number of events </a:t>
            </a:r>
            <a:r>
              <a:rPr lang="zh-CN" altLang="en-US" sz="1350" spc="-1" dirty="0">
                <a:solidFill>
                  <a:srgbClr val="4F81BD"/>
                </a:solidFill>
                <a:latin typeface="Trebuchet MS"/>
                <a:ea typeface="DejaVu Sans"/>
              </a:rPr>
              <a:t>这个命令等待在运行</a:t>
            </a:r>
            <a:r>
              <a:rPr lang="zh-CN" altLang="en-US" sz="1350" spc="-1" dirty="0">
                <a:solidFill>
                  <a:srgbClr val="C0504D"/>
                </a:solidFill>
                <a:latin typeface="Trebuchet MS"/>
              </a:rPr>
              <a:t>前</a:t>
            </a:r>
            <a:r>
              <a:rPr lang="zh-CN" altLang="en-US" sz="1350" spc="-1" dirty="0">
                <a:solidFill>
                  <a:srgbClr val="4F81BD"/>
                </a:solidFill>
                <a:latin typeface="Trebuchet MS"/>
                <a:ea typeface="DejaVu Sans"/>
              </a:rPr>
              <a:t>完成</a:t>
            </a:r>
            <a:endParaRPr lang="en-US" altLang="zh-CN" sz="1350" spc="-1" dirty="0">
              <a:solidFill>
                <a:srgbClr val="4F81BD"/>
              </a:solidFill>
              <a:latin typeface="Trebuchet MS"/>
              <a:ea typeface="DejaVu Sans"/>
            </a:endParaRPr>
          </a:p>
          <a:p>
            <a:pPr>
              <a:lnSpc>
                <a:spcPct val="100000"/>
              </a:lnSpc>
            </a:pPr>
            <a:r>
              <a:rPr lang="en-US" altLang="zh-CN" sz="1350" spc="-1" dirty="0">
                <a:solidFill>
                  <a:srgbClr val="4F81BD"/>
                </a:solidFill>
                <a:latin typeface="Trebuchet MS"/>
                <a:ea typeface="DejaVu Sans"/>
              </a:rPr>
              <a:t>this comman</a:t>
            </a:r>
            <a:r>
              <a:rPr lang="en-US" sz="1350" spc="-1" dirty="0">
                <a:solidFill>
                  <a:srgbClr val="4F81BD"/>
                </a:solidFill>
                <a:latin typeface="Trebuchet MS"/>
                <a:ea typeface="DejaVu Sans"/>
              </a:rPr>
              <a:t>d is waiting to complete </a:t>
            </a:r>
            <a:r>
              <a:rPr lang="en-US" sz="1350" spc="-1" dirty="0">
                <a:solidFill>
                  <a:srgbClr val="C0504D"/>
                </a:solidFill>
                <a:latin typeface="Trebuchet MS"/>
                <a:ea typeface="DejaVu Sans"/>
              </a:rPr>
              <a:t>before</a:t>
            </a:r>
            <a:r>
              <a:rPr lang="en-US" sz="1350" spc="-1" dirty="0">
                <a:solidFill>
                  <a:srgbClr val="4F81BD"/>
                </a:solidFill>
                <a:latin typeface="Trebuchet MS"/>
                <a:ea typeface="DejaVu Sans"/>
              </a:rPr>
              <a:t> executing</a:t>
            </a:r>
            <a:endParaRPr lang="en-US" sz="1350" spc="-1" dirty="0">
              <a:latin typeface="Arial"/>
            </a:endParaRPr>
          </a:p>
        </p:txBody>
      </p:sp>
      <p:sp>
        <p:nvSpPr>
          <p:cNvPr id="2205" name="CustomShape 9"/>
          <p:cNvSpPr/>
          <p:nvPr/>
        </p:nvSpPr>
        <p:spPr>
          <a:xfrm flipH="1">
            <a:off x="4895460" y="3645000"/>
            <a:ext cx="1457730" cy="5934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1485900" y="836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事件的基本用法</a:t>
            </a:r>
            <a:endParaRPr lang="en-US" sz="3300" spc="-1" dirty="0">
              <a:latin typeface="Arial"/>
            </a:endParaRPr>
          </a:p>
        </p:txBody>
      </p:sp>
      <p:sp>
        <p:nvSpPr>
          <p:cNvPr id="2207" name="CustomShape 2"/>
          <p:cNvSpPr/>
          <p:nvPr/>
        </p:nvSpPr>
        <p:spPr>
          <a:xfrm>
            <a:off x="1277730" y="1787400"/>
            <a:ext cx="6588270" cy="1155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1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事件（</a:t>
            </a:r>
            <a:r>
              <a:rPr lang="en-US" altLang="zh-CN" sz="2400" spc="-1" dirty="0">
                <a:solidFill>
                  <a:srgbClr val="000000"/>
                </a:solidFill>
                <a:latin typeface="Trebuchet MS"/>
              </a:rPr>
              <a:t>event</a:t>
            </a:r>
            <a:r>
              <a:rPr lang="zh-CN" altLang="en-US" sz="2400" spc="-1" dirty="0">
                <a:solidFill>
                  <a:srgbClr val="000000"/>
                </a:solidFill>
                <a:latin typeface="Trebuchet MS"/>
              </a:rPr>
              <a:t>）可以用于对核函数执行（</a:t>
            </a:r>
            <a:r>
              <a:rPr lang="en-US" altLang="zh-CN" sz="2400" spc="-1" dirty="0">
                <a:solidFill>
                  <a:srgbClr val="000000"/>
                </a:solidFill>
                <a:latin typeface="Trebuchet MS"/>
              </a:rPr>
              <a:t>kernel execution</a:t>
            </a:r>
            <a:r>
              <a:rPr lang="zh-CN" altLang="en-US" sz="2400" spc="-1" dirty="0">
                <a:solidFill>
                  <a:srgbClr val="000000"/>
                </a:solidFill>
                <a:latin typeface="Trebuchet MS"/>
              </a:rPr>
              <a:t>）</a:t>
            </a:r>
            <a:r>
              <a:rPr lang="zh-CN" altLang="en-US" sz="2400" spc="-1" dirty="0">
                <a:solidFill>
                  <a:srgbClr val="4F81BD"/>
                </a:solidFill>
                <a:latin typeface="Trebuchet MS"/>
              </a:rPr>
              <a:t>施加顺序约束</a:t>
            </a:r>
            <a:r>
              <a:rPr lang="en-US" altLang="zh-CN" sz="2400" spc="-1" dirty="0">
                <a:solidFill>
                  <a:srgbClr val="4F81BD"/>
                </a:solidFill>
                <a:latin typeface="Trebuchet MS"/>
              </a:rPr>
              <a:t>(impose order constraints)</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非常适合用于</a:t>
            </a:r>
            <a:r>
              <a:rPr lang="zh-CN" altLang="en-US" sz="2400" spc="-1" dirty="0">
                <a:solidFill>
                  <a:srgbClr val="C0504D"/>
                </a:solidFill>
                <a:latin typeface="Trebuchet MS"/>
              </a:rPr>
              <a:t>无序队列（</a:t>
            </a:r>
            <a:r>
              <a:rPr lang="en-US" altLang="zh-CN" sz="2400" spc="-1" dirty="0">
                <a:solidFill>
                  <a:srgbClr val="C0504D"/>
                </a:solidFill>
                <a:latin typeface="Trebuchet MS"/>
              </a:rPr>
              <a:t> out-of-order queues </a:t>
            </a:r>
            <a:r>
              <a:rPr lang="zh-CN" altLang="en-US" sz="2400" spc="-1" dirty="0">
                <a:solidFill>
                  <a:srgbClr val="C0504D"/>
                </a:solidFill>
                <a:latin typeface="Trebuchet MS"/>
              </a:rPr>
              <a:t>）</a:t>
            </a:r>
            <a:endParaRPr lang="en-US" sz="2400" spc="-1" dirty="0">
              <a:latin typeface="Arial"/>
            </a:endParaRPr>
          </a:p>
        </p:txBody>
      </p:sp>
      <p:sp>
        <p:nvSpPr>
          <p:cNvPr id="2208" name="CustomShape 3"/>
          <p:cNvSpPr/>
          <p:nvPr/>
        </p:nvSpPr>
        <p:spPr>
          <a:xfrm>
            <a:off x="1277730" y="3249180"/>
            <a:ext cx="5400000" cy="18927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200" b="1" spc="-1">
                <a:solidFill>
                  <a:srgbClr val="8064A2"/>
                </a:solidFill>
                <a:latin typeface="Courier New Bold"/>
                <a:ea typeface="DejaVu Sans"/>
              </a:rPr>
              <a:t>cl_event</a:t>
            </a:r>
            <a:r>
              <a:rPr lang="en-US" sz="1200" b="1" spc="-1">
                <a:solidFill>
                  <a:srgbClr val="000000"/>
                </a:solidFill>
                <a:latin typeface="Courier New Bold"/>
                <a:ea typeface="DejaVu Sans"/>
              </a:rPr>
              <a:t>    k_events[2];</a:t>
            </a:r>
            <a:endParaRPr lang="en-US" sz="1200" spc="-1">
              <a:latin typeface="Arial"/>
            </a:endParaRPr>
          </a:p>
          <a:p>
            <a:pPr>
              <a:lnSpc>
                <a:spcPct val="100000"/>
              </a:lnSpc>
            </a:pP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000000"/>
                </a:solidFill>
                <a:latin typeface="Courier New Bold"/>
                <a:ea typeface="DejaVu Sans"/>
              </a:rPr>
              <a:t>err =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(commands, kernel1, 1, </a:t>
            </a:r>
            <a:endParaRPr lang="en-US" sz="1200" spc="-1">
              <a:latin typeface="Arial"/>
            </a:endParaRPr>
          </a:p>
          <a:p>
            <a:pPr>
              <a:lnSpc>
                <a:spcPct val="100000"/>
              </a:lnSpc>
            </a:pPr>
            <a:r>
              <a:rPr lang="en-US" sz="1200" b="1" spc="-1">
                <a:solidFill>
                  <a:srgbClr val="000000"/>
                </a:solidFill>
                <a:latin typeface="Courier New Bold"/>
                <a:ea typeface="DejaVu Sans"/>
              </a:rPr>
              <a:t> NULL, &amp;global, &amp;local, 0, NULL, &amp;k_events[0]);</a:t>
            </a:r>
            <a:endParaRPr lang="en-US" sz="1200" spc="-1">
              <a:latin typeface="Arial"/>
            </a:endParaRPr>
          </a:p>
          <a:p>
            <a:pPr>
              <a:lnSpc>
                <a:spcPct val="100000"/>
              </a:lnSpc>
            </a:pP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000000"/>
                </a:solidFill>
                <a:latin typeface="Courier New Bold"/>
                <a:ea typeface="DejaVu Sans"/>
              </a:rPr>
              <a:t>err =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(commands, kernel2, 1, </a:t>
            </a:r>
            <a:endParaRPr lang="en-US" sz="1200" spc="-1">
              <a:latin typeface="Arial"/>
            </a:endParaRPr>
          </a:p>
          <a:p>
            <a:pPr>
              <a:lnSpc>
                <a:spcPct val="100000"/>
              </a:lnSpc>
            </a:pPr>
            <a:r>
              <a:rPr lang="en-US" sz="1200" b="1" spc="-1">
                <a:solidFill>
                  <a:srgbClr val="000000"/>
                </a:solidFill>
                <a:latin typeface="Courier New Bold"/>
                <a:ea typeface="DejaVu Sans"/>
              </a:rPr>
              <a:t> NULL, &amp;global, &amp;local, 0, NULL, &amp;k_events[1]);</a:t>
            </a:r>
            <a:endParaRPr lang="en-US" sz="1200" spc="-1">
              <a:latin typeface="Arial"/>
            </a:endParaRPr>
          </a:p>
          <a:p>
            <a:pPr>
              <a:lnSpc>
                <a:spcPct val="100000"/>
              </a:lnSpc>
            </a:pPr>
            <a:r>
              <a:rPr lang="en-US" sz="1200" b="1" spc="-1">
                <a:solidFill>
                  <a:srgbClr val="000000"/>
                </a:solidFill>
                <a:latin typeface="Courier New Bold"/>
                <a:ea typeface="DejaVu Sans"/>
              </a:rPr>
              <a:t> </a:t>
            </a:r>
            <a:endParaRPr lang="en-US" sz="1200" spc="-1">
              <a:latin typeface="Arial"/>
            </a:endParaRPr>
          </a:p>
          <a:p>
            <a:pPr>
              <a:lnSpc>
                <a:spcPct val="100000"/>
              </a:lnSpc>
            </a:pPr>
            <a:r>
              <a:rPr lang="en-US" sz="1200" b="1" spc="-1">
                <a:solidFill>
                  <a:srgbClr val="000000"/>
                </a:solidFill>
                <a:latin typeface="Courier New Bold"/>
                <a:ea typeface="DejaVu Sans"/>
              </a:rPr>
              <a:t>err = </a:t>
            </a:r>
            <a:r>
              <a:rPr lang="en-US" sz="1200" b="1" spc="-1">
                <a:solidFill>
                  <a:srgbClr val="17375E"/>
                </a:solidFill>
                <a:latin typeface="Courier New Bold"/>
                <a:ea typeface="DejaVu Sans"/>
              </a:rPr>
              <a:t>clEnqueueNDRangeKernel</a:t>
            </a:r>
            <a:r>
              <a:rPr lang="en-US" sz="1200" b="1" spc="-1">
                <a:solidFill>
                  <a:srgbClr val="000000"/>
                </a:solidFill>
                <a:latin typeface="Courier New Bold"/>
                <a:ea typeface="DejaVu Sans"/>
              </a:rPr>
              <a:t>(commands, kernel3, 1,</a:t>
            </a:r>
            <a:endParaRPr lang="en-US" sz="1200" spc="-1">
              <a:latin typeface="Arial"/>
            </a:endParaRPr>
          </a:p>
          <a:p>
            <a:pPr>
              <a:lnSpc>
                <a:spcPct val="100000"/>
              </a:lnSpc>
            </a:pPr>
            <a:r>
              <a:rPr lang="en-US" sz="1200" b="1" spc="-1">
                <a:solidFill>
                  <a:srgbClr val="000000"/>
                </a:solidFill>
                <a:latin typeface="Courier New Bold"/>
                <a:ea typeface="DejaVu Sans"/>
              </a:rPr>
              <a:t> NULL, &amp;global, &amp;local, 2, k_events, NULL);</a:t>
            </a:r>
            <a:endParaRPr lang="en-US" sz="1200" spc="-1">
              <a:latin typeface="Arial"/>
            </a:endParaRPr>
          </a:p>
        </p:txBody>
      </p:sp>
      <p:sp>
        <p:nvSpPr>
          <p:cNvPr id="2209" name="CustomShape 4"/>
          <p:cNvSpPr/>
          <p:nvPr/>
        </p:nvSpPr>
        <p:spPr>
          <a:xfrm>
            <a:off x="6441750" y="3886110"/>
            <a:ext cx="3090294"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两个暴露给事件的核函数提交队列</a:t>
            </a:r>
            <a:endParaRPr lang="en-US"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Enqueue two kernels that expose events</a:t>
            </a:r>
            <a:endParaRPr lang="en-US" sz="1350" spc="-1" dirty="0">
              <a:latin typeface="Arial"/>
            </a:endParaRPr>
          </a:p>
        </p:txBody>
      </p:sp>
      <p:sp>
        <p:nvSpPr>
          <p:cNvPr id="2210" name="CustomShape 5"/>
          <p:cNvSpPr/>
          <p:nvPr/>
        </p:nvSpPr>
        <p:spPr>
          <a:xfrm flipH="1" flipV="1">
            <a:off x="5921730" y="3914460"/>
            <a:ext cx="518940" cy="3167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5975730" y="4232250"/>
            <a:ext cx="464940" cy="1142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441940" y="5259870"/>
            <a:ext cx="3986369" cy="8899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等到前面两个事件都完成了再执行</a:t>
            </a:r>
            <a:endParaRPr lang="en-US"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Wait to execute until two previous events complete</a:t>
            </a:r>
            <a:endParaRPr lang="en-US" sz="1350" spc="-1" dirty="0">
              <a:latin typeface="Arial"/>
            </a:endParaRPr>
          </a:p>
        </p:txBody>
      </p:sp>
      <p:sp>
        <p:nvSpPr>
          <p:cNvPr id="2213" name="CustomShape 8"/>
          <p:cNvSpPr/>
          <p:nvPr/>
        </p:nvSpPr>
        <p:spPr>
          <a:xfrm flipH="1" flipV="1">
            <a:off x="4409460" y="5156730"/>
            <a:ext cx="1031400" cy="44847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223730" y="78948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lnSpcReduction="10000"/>
          </a:bodyPr>
          <a:lstStyle/>
          <a:p>
            <a:pPr algn="ctr">
              <a:lnSpc>
                <a:spcPct val="100000"/>
              </a:lnSpc>
            </a:pPr>
            <a:r>
              <a:rPr lang="en-US" sz="2700" spc="-1" dirty="0">
                <a:solidFill>
                  <a:srgbClr val="000000"/>
                </a:solidFill>
                <a:latin typeface="Trebuchet MS"/>
              </a:rPr>
              <a:t>OpenCL </a:t>
            </a:r>
            <a:r>
              <a:rPr lang="zh-CN" altLang="en-US" sz="2700" spc="-1" dirty="0">
                <a:solidFill>
                  <a:srgbClr val="000000"/>
                </a:solidFill>
                <a:latin typeface="Trebuchet MS"/>
              </a:rPr>
              <a:t>同步（</a:t>
            </a:r>
            <a:r>
              <a:rPr lang="en-US" altLang="zh-CN" sz="2700" spc="-1" dirty="0">
                <a:solidFill>
                  <a:srgbClr val="000000"/>
                </a:solidFill>
                <a:latin typeface="Trebuchet MS"/>
              </a:rPr>
              <a:t> synchronization </a:t>
            </a:r>
            <a:r>
              <a:rPr lang="zh-CN" altLang="en-US" sz="2700" spc="-1" dirty="0">
                <a:solidFill>
                  <a:srgbClr val="000000"/>
                </a:solidFill>
                <a:latin typeface="Trebuchet MS"/>
              </a:rPr>
              <a:t>）</a:t>
            </a:r>
            <a:r>
              <a:rPr lang="en-US" sz="2700" spc="-1" dirty="0">
                <a:solidFill>
                  <a:srgbClr val="000000"/>
                </a:solidFill>
                <a:latin typeface="Trebuchet MS"/>
              </a:rPr>
              <a:t>:</a:t>
            </a:r>
          </a:p>
          <a:p>
            <a:pPr algn="ctr">
              <a:lnSpc>
                <a:spcPct val="100000"/>
              </a:lnSpc>
            </a:pPr>
            <a:r>
              <a:rPr lang="zh-CN" altLang="en-US" sz="2700" spc="-1" dirty="0">
                <a:solidFill>
                  <a:srgbClr val="000000"/>
                </a:solidFill>
                <a:latin typeface="Trebuchet MS"/>
              </a:rPr>
              <a:t>队列（</a:t>
            </a:r>
            <a:r>
              <a:rPr lang="en-US" altLang="zh-CN" sz="2700" spc="-1" dirty="0">
                <a:solidFill>
                  <a:srgbClr val="000000"/>
                </a:solidFill>
                <a:latin typeface="Trebuchet MS"/>
              </a:rPr>
              <a:t>queues</a:t>
            </a:r>
            <a:r>
              <a:rPr lang="zh-CN" altLang="en-US" sz="2700" spc="-1" dirty="0">
                <a:solidFill>
                  <a:srgbClr val="000000"/>
                </a:solidFill>
                <a:latin typeface="Trebuchet MS"/>
              </a:rPr>
              <a:t>）和 事件（</a:t>
            </a:r>
            <a:r>
              <a:rPr lang="en-US" altLang="zh-CN" sz="2700" spc="-1" dirty="0">
                <a:solidFill>
                  <a:srgbClr val="000000"/>
                </a:solidFill>
                <a:latin typeface="Trebuchet MS"/>
              </a:rPr>
              <a:t>events</a:t>
            </a:r>
            <a:r>
              <a:rPr lang="zh-CN" altLang="en-US" sz="2700" spc="-1" dirty="0">
                <a:solidFill>
                  <a:srgbClr val="000000"/>
                </a:solidFill>
                <a:latin typeface="Trebuchet MS"/>
              </a:rPr>
              <a:t>）</a:t>
            </a:r>
            <a:endParaRPr lang="en-US" sz="2700" spc="-1" dirty="0">
              <a:latin typeface="Arial"/>
            </a:endParaRPr>
          </a:p>
        </p:txBody>
      </p:sp>
      <p:sp>
        <p:nvSpPr>
          <p:cNvPr id="2215" name="CustomShape 2"/>
          <p:cNvSpPr/>
          <p:nvPr/>
        </p:nvSpPr>
        <p:spPr>
          <a:xfrm>
            <a:off x="1223730" y="1538730"/>
            <a:ext cx="6696270" cy="809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事件将命令调用（</a:t>
            </a:r>
            <a:r>
              <a:rPr lang="en-US" altLang="zh-CN" sz="2400" spc="-1" dirty="0">
                <a:solidFill>
                  <a:srgbClr val="000000"/>
                </a:solidFill>
                <a:latin typeface="Trebuchet MS"/>
              </a:rPr>
              <a:t>command invocation</a:t>
            </a:r>
            <a:r>
              <a:rPr lang="zh-CN" altLang="en-US" sz="2400" spc="-1" dirty="0">
                <a:solidFill>
                  <a:srgbClr val="000000"/>
                </a:solidFill>
                <a:latin typeface="Trebuchet MS"/>
              </a:rPr>
              <a:t>）联系起来。可以用于在无序队列或者队列之间进行执行同步（</a:t>
            </a:r>
            <a:r>
              <a:rPr lang="en-US" altLang="zh-CN" sz="2400" spc="-1" dirty="0">
                <a:solidFill>
                  <a:srgbClr val="000000"/>
                </a:solidFill>
                <a:latin typeface="Trebuchet MS"/>
              </a:rPr>
              <a:t> synchronize executions </a:t>
            </a:r>
            <a:r>
              <a:rPr lang="zh-CN" altLang="en-US" sz="2400" spc="-1" dirty="0">
                <a:solidFill>
                  <a:srgbClr val="000000"/>
                </a:solidFill>
                <a:latin typeface="Trebuchet MS"/>
              </a:rPr>
              <a:t>）</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样例：两个设备的两个队列</a:t>
            </a:r>
            <a:endParaRPr lang="en-US" sz="2400" spc="-1" dirty="0">
              <a:latin typeface="Arial"/>
            </a:endParaRPr>
          </a:p>
        </p:txBody>
      </p:sp>
      <p:sp>
        <p:nvSpPr>
          <p:cNvPr id="2216" name="CustomShape 3"/>
          <p:cNvSpPr/>
          <p:nvPr/>
        </p:nvSpPr>
        <p:spPr>
          <a:xfrm>
            <a:off x="1331730" y="515727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GPU</a:t>
            </a:r>
            <a:endParaRPr lang="en-US" sz="1350" spc="-1">
              <a:latin typeface="Arial"/>
            </a:endParaRPr>
          </a:p>
        </p:txBody>
      </p:sp>
      <p:sp>
        <p:nvSpPr>
          <p:cNvPr id="2217" name="CustomShape 4"/>
          <p:cNvSpPr/>
          <p:nvPr/>
        </p:nvSpPr>
        <p:spPr>
          <a:xfrm>
            <a:off x="1331730" y="384183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CPU</a:t>
            </a:r>
            <a:endParaRPr lang="en-US" sz="1350" spc="-1">
              <a:latin typeface="Arial"/>
            </a:endParaRPr>
          </a:p>
        </p:txBody>
      </p:sp>
      <p:sp>
        <p:nvSpPr>
          <p:cNvPr id="2218" name="CustomShape 5"/>
          <p:cNvSpPr/>
          <p:nvPr/>
        </p:nvSpPr>
        <p:spPr>
          <a:xfrm>
            <a:off x="4950000" y="515727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GPU</a:t>
            </a:r>
            <a:endParaRPr lang="en-US" sz="1350" spc="-1">
              <a:latin typeface="Arial"/>
            </a:endParaRPr>
          </a:p>
        </p:txBody>
      </p:sp>
      <p:sp>
        <p:nvSpPr>
          <p:cNvPr id="2219" name="CustomShape 6"/>
          <p:cNvSpPr/>
          <p:nvPr/>
        </p:nvSpPr>
        <p:spPr>
          <a:xfrm>
            <a:off x="4950000" y="3841830"/>
            <a:ext cx="2753730" cy="5394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nSpc>
                <a:spcPct val="100000"/>
              </a:lnSpc>
            </a:pPr>
            <a:r>
              <a:rPr lang="en-US" sz="1350" b="1" spc="-1">
                <a:solidFill>
                  <a:srgbClr val="FFFFFF"/>
                </a:solidFill>
                <a:latin typeface="Trebuchet MS"/>
                <a:ea typeface="DejaVu Sans"/>
              </a:rPr>
              <a:t>CPU</a:t>
            </a:r>
            <a:endParaRPr lang="en-US" sz="1350" spc="-1">
              <a:latin typeface="Arial"/>
            </a:endParaRPr>
          </a:p>
        </p:txBody>
      </p:sp>
      <p:sp>
        <p:nvSpPr>
          <p:cNvPr id="2220" name="CustomShape 7"/>
          <p:cNvSpPr/>
          <p:nvPr/>
        </p:nvSpPr>
        <p:spPr>
          <a:xfrm>
            <a:off x="1277730" y="5744250"/>
            <a:ext cx="593460" cy="27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latin typeface="Trebuchet MS"/>
                <a:ea typeface="DejaVu Sans"/>
              </a:rPr>
              <a:t>Time</a:t>
            </a:r>
            <a:endParaRPr lang="en-US" sz="1350" spc="-1">
              <a:latin typeface="Arial"/>
            </a:endParaRPr>
          </a:p>
        </p:txBody>
      </p:sp>
      <p:sp>
        <p:nvSpPr>
          <p:cNvPr id="2221" name="CustomShape 8"/>
          <p:cNvSpPr/>
          <p:nvPr/>
        </p:nvSpPr>
        <p:spPr>
          <a:xfrm>
            <a:off x="1871730" y="5882760"/>
            <a:ext cx="701460" cy="27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4952700" y="5744790"/>
            <a:ext cx="593460" cy="27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latin typeface="Trebuchet MS"/>
                <a:ea typeface="DejaVu Sans"/>
              </a:rPr>
              <a:t>Time</a:t>
            </a:r>
            <a:endParaRPr lang="en-US" sz="1350" spc="-1">
              <a:latin typeface="Arial"/>
            </a:endParaRPr>
          </a:p>
        </p:txBody>
      </p:sp>
      <p:sp>
        <p:nvSpPr>
          <p:cNvPr id="2223" name="CustomShape 10"/>
          <p:cNvSpPr/>
          <p:nvPr/>
        </p:nvSpPr>
        <p:spPr>
          <a:xfrm>
            <a:off x="5546700" y="5883300"/>
            <a:ext cx="701460" cy="27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1890630" y="5265270"/>
            <a:ext cx="863460" cy="323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a:solidFill>
                  <a:srgbClr val="FFFFFF"/>
                </a:solidFill>
                <a:latin typeface="Trebuchet MS"/>
                <a:ea typeface="DejaVu Sans"/>
              </a:rPr>
              <a:t>Kernel 1</a:t>
            </a:r>
            <a:endParaRPr lang="en-US" sz="1350" spc="-1">
              <a:latin typeface="Arial"/>
            </a:endParaRPr>
          </a:p>
        </p:txBody>
      </p:sp>
      <p:sp>
        <p:nvSpPr>
          <p:cNvPr id="2225" name="CustomShape 12"/>
          <p:cNvSpPr/>
          <p:nvPr/>
        </p:nvSpPr>
        <p:spPr>
          <a:xfrm>
            <a:off x="2147940" y="3949830"/>
            <a:ext cx="863460" cy="323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dirty="0">
                <a:solidFill>
                  <a:srgbClr val="FFFFFF"/>
                </a:solidFill>
                <a:latin typeface="Trebuchet MS"/>
                <a:ea typeface="DejaVu Sans"/>
              </a:rPr>
              <a:t>Kernel 2</a:t>
            </a:r>
            <a:endParaRPr lang="en-US" sz="1350" spc="-1" dirty="0">
              <a:latin typeface="Arial"/>
            </a:endParaRPr>
          </a:p>
        </p:txBody>
      </p:sp>
      <p:sp>
        <p:nvSpPr>
          <p:cNvPr id="2226" name="CustomShape 13"/>
          <p:cNvSpPr/>
          <p:nvPr/>
        </p:nvSpPr>
        <p:spPr>
          <a:xfrm>
            <a:off x="1331730" y="475011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1331730" y="342900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4952700" y="477927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4952700" y="3457890"/>
            <a:ext cx="2753730" cy="32346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1357650" y="4737690"/>
            <a:ext cx="331560" cy="32346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1709730" y="3429000"/>
            <a:ext cx="331560" cy="32346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03689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1</a:t>
            </a:r>
            <a:r>
              <a:rPr lang="zh-CN" altLang="en-US" sz="900" spc="-1" dirty="0">
                <a:solidFill>
                  <a:srgbClr val="000000"/>
                </a:solidFill>
                <a:latin typeface="Trebuchet MS"/>
                <a:ea typeface="DejaVu Sans"/>
              </a:rPr>
              <a:t>提交队列</a:t>
            </a:r>
            <a:r>
              <a:rPr lang="en-US" sz="900" spc="-1" dirty="0">
                <a:solidFill>
                  <a:srgbClr val="000000"/>
                </a:solidFill>
                <a:latin typeface="Trebuchet MS"/>
                <a:ea typeface="DejaVu Sans"/>
              </a:rPr>
              <a:t> Kernel 1</a:t>
            </a:r>
            <a:endParaRPr lang="en-US" sz="900" spc="-1" dirty="0">
              <a:latin typeface="Arial"/>
            </a:endParaRPr>
          </a:p>
        </p:txBody>
      </p:sp>
      <p:sp>
        <p:nvSpPr>
          <p:cNvPr id="2233" name="CustomShape 20"/>
          <p:cNvSpPr/>
          <p:nvPr/>
        </p:nvSpPr>
        <p:spPr>
          <a:xfrm rot="16200000">
            <a:off x="138384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2</a:t>
            </a:r>
            <a:r>
              <a:rPr lang="zh-CN" altLang="en-US" sz="900" spc="-1" dirty="0">
                <a:solidFill>
                  <a:srgbClr val="000000"/>
                </a:solidFill>
                <a:latin typeface="Trebuchet MS"/>
                <a:ea typeface="DejaVu Sans"/>
              </a:rPr>
              <a:t>提交队列</a:t>
            </a:r>
            <a:r>
              <a:rPr lang="en-US" sz="900" spc="-1" dirty="0">
                <a:solidFill>
                  <a:srgbClr val="000000"/>
                </a:solidFill>
                <a:latin typeface="Trebuchet MS"/>
                <a:ea typeface="DejaVu Sans"/>
              </a:rPr>
              <a:t>Kernel 2</a:t>
            </a:r>
            <a:endParaRPr lang="en-US" sz="900" spc="-1" dirty="0">
              <a:latin typeface="Arial"/>
            </a:endParaRPr>
          </a:p>
        </p:txBody>
      </p:sp>
      <p:sp>
        <p:nvSpPr>
          <p:cNvPr id="2234" name="CustomShape 21"/>
          <p:cNvSpPr/>
          <p:nvPr/>
        </p:nvSpPr>
        <p:spPr>
          <a:xfrm>
            <a:off x="2322630" y="2349000"/>
            <a:ext cx="2140830" cy="10956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b="1" spc="-1" dirty="0">
                <a:solidFill>
                  <a:srgbClr val="4F81BD"/>
                </a:solidFill>
                <a:latin typeface="Trebuchet MS"/>
                <a:ea typeface="DejaVu Sans"/>
              </a:rPr>
              <a:t>核</a:t>
            </a:r>
            <a:r>
              <a:rPr lang="en-US" altLang="zh-CN" sz="1350" b="1" spc="-1" dirty="0">
                <a:solidFill>
                  <a:srgbClr val="4F81BD"/>
                </a:solidFill>
                <a:latin typeface="Trebuchet MS"/>
                <a:ea typeface="DejaVu Sans"/>
              </a:rPr>
              <a:t>1</a:t>
            </a:r>
            <a:r>
              <a:rPr lang="zh-CN" altLang="en-US" sz="1350" b="1" spc="-1" dirty="0">
                <a:solidFill>
                  <a:srgbClr val="4F81BD"/>
                </a:solidFill>
                <a:latin typeface="Trebuchet MS"/>
                <a:ea typeface="DejaVu Sans"/>
              </a:rPr>
              <a:t>就绪之前核</a:t>
            </a:r>
            <a:r>
              <a:rPr lang="en-US" altLang="zh-CN" sz="1350" b="1" spc="-1" dirty="0">
                <a:solidFill>
                  <a:srgbClr val="4F81BD"/>
                </a:solidFill>
                <a:latin typeface="Trebuchet MS"/>
                <a:ea typeface="DejaVu Sans"/>
              </a:rPr>
              <a:t>2</a:t>
            </a:r>
            <a:r>
              <a:rPr lang="zh-CN" altLang="en-US" sz="1350" b="1" spc="-1" dirty="0">
                <a:solidFill>
                  <a:srgbClr val="4F81BD"/>
                </a:solidFill>
                <a:latin typeface="Trebuchet MS"/>
                <a:ea typeface="DejaVu Sans"/>
              </a:rPr>
              <a:t>已启动</a:t>
            </a:r>
            <a:endParaRPr lang="en-US" altLang="zh-CN" sz="1350" b="1" spc="-1" dirty="0">
              <a:solidFill>
                <a:srgbClr val="4F81BD"/>
              </a:solidFill>
              <a:latin typeface="Trebuchet MS"/>
              <a:ea typeface="DejaVu Sans"/>
            </a:endParaRPr>
          </a:p>
          <a:p>
            <a:pPr>
              <a:lnSpc>
                <a:spcPct val="100000"/>
              </a:lnSpc>
            </a:pPr>
            <a:r>
              <a:rPr lang="en-US" sz="1350" b="1" spc="-1" dirty="0">
                <a:solidFill>
                  <a:srgbClr val="4F81BD"/>
                </a:solidFill>
                <a:latin typeface="Trebuchet MS"/>
                <a:ea typeface="DejaVu Sans"/>
              </a:rPr>
              <a:t>Kernel 2 starts before the results from Kernel 1 are ready</a:t>
            </a:r>
            <a:endParaRPr lang="en-US" sz="1350" spc="-1" dirty="0">
              <a:latin typeface="Arial"/>
            </a:endParaRPr>
          </a:p>
        </p:txBody>
      </p:sp>
      <p:sp>
        <p:nvSpPr>
          <p:cNvPr id="2235" name="CustomShape 22"/>
          <p:cNvSpPr/>
          <p:nvPr/>
        </p:nvSpPr>
        <p:spPr>
          <a:xfrm>
            <a:off x="5481360" y="5265270"/>
            <a:ext cx="863460" cy="323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a:solidFill>
                  <a:srgbClr val="FFFFFF"/>
                </a:solidFill>
                <a:latin typeface="Trebuchet MS"/>
                <a:ea typeface="DejaVu Sans"/>
              </a:rPr>
              <a:t>Kernel 1</a:t>
            </a:r>
            <a:endParaRPr lang="en-US" sz="1350" spc="-1">
              <a:latin typeface="Arial"/>
            </a:endParaRPr>
          </a:p>
        </p:txBody>
      </p:sp>
      <p:sp>
        <p:nvSpPr>
          <p:cNvPr id="2236" name="CustomShape 23"/>
          <p:cNvSpPr/>
          <p:nvPr/>
        </p:nvSpPr>
        <p:spPr>
          <a:xfrm>
            <a:off x="6568380" y="3916890"/>
            <a:ext cx="863460" cy="3234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a:lnSpc>
                <a:spcPct val="100000"/>
              </a:lnSpc>
            </a:pPr>
            <a:r>
              <a:rPr lang="en-US" sz="1350" spc="-1">
                <a:solidFill>
                  <a:srgbClr val="FFFFFF"/>
                </a:solidFill>
                <a:latin typeface="Trebuchet MS"/>
                <a:ea typeface="DejaVu Sans"/>
              </a:rPr>
              <a:t>Kernel 2</a:t>
            </a:r>
            <a:endParaRPr lang="en-US" sz="1350" spc="-1">
              <a:latin typeface="Arial"/>
            </a:endParaRPr>
          </a:p>
        </p:txBody>
      </p:sp>
      <p:sp>
        <p:nvSpPr>
          <p:cNvPr id="2237" name="CustomShape 24"/>
          <p:cNvSpPr/>
          <p:nvPr/>
        </p:nvSpPr>
        <p:spPr>
          <a:xfrm>
            <a:off x="4948650" y="4737690"/>
            <a:ext cx="331560" cy="32346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300460" y="3429000"/>
            <a:ext cx="331560" cy="32346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2735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1</a:t>
            </a:r>
            <a:r>
              <a:rPr lang="zh-CN" altLang="en-US" sz="900" spc="-1" dirty="0">
                <a:solidFill>
                  <a:srgbClr val="000000"/>
                </a:solidFill>
                <a:latin typeface="Trebuchet MS"/>
                <a:ea typeface="DejaVu Sans"/>
              </a:rPr>
              <a:t>提交队列</a:t>
            </a:r>
            <a:r>
              <a:rPr lang="en-US" altLang="zh-CN" sz="900" spc="-1" dirty="0">
                <a:solidFill>
                  <a:srgbClr val="000000"/>
                </a:solidFill>
                <a:latin typeface="Trebuchet MS"/>
                <a:ea typeface="DejaVu Sans"/>
              </a:rPr>
              <a:t> Kernel 1</a:t>
            </a:r>
            <a:endParaRPr lang="en-US" altLang="zh-CN" sz="900" spc="-1" dirty="0">
              <a:latin typeface="Arial"/>
            </a:endParaRPr>
          </a:p>
        </p:txBody>
      </p:sp>
      <p:sp>
        <p:nvSpPr>
          <p:cNvPr id="2240" name="CustomShape 27"/>
          <p:cNvSpPr/>
          <p:nvPr/>
        </p:nvSpPr>
        <p:spPr>
          <a:xfrm rot="16200000">
            <a:off x="4974840" y="2571210"/>
            <a:ext cx="1108620" cy="3407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900" spc="-1" dirty="0">
                <a:solidFill>
                  <a:srgbClr val="000000"/>
                </a:solidFill>
                <a:latin typeface="Trebuchet MS"/>
                <a:ea typeface="DejaVu Sans"/>
              </a:rPr>
              <a:t>核函数</a:t>
            </a:r>
            <a:r>
              <a:rPr lang="en-US" altLang="zh-CN" sz="900" spc="-1" dirty="0">
                <a:solidFill>
                  <a:srgbClr val="000000"/>
                </a:solidFill>
                <a:latin typeface="Trebuchet MS"/>
                <a:ea typeface="DejaVu Sans"/>
              </a:rPr>
              <a:t>2</a:t>
            </a:r>
            <a:r>
              <a:rPr lang="zh-CN" altLang="en-US" sz="900" spc="-1" dirty="0">
                <a:solidFill>
                  <a:srgbClr val="000000"/>
                </a:solidFill>
                <a:latin typeface="Trebuchet MS"/>
                <a:ea typeface="DejaVu Sans"/>
              </a:rPr>
              <a:t>提交队列</a:t>
            </a:r>
            <a:r>
              <a:rPr lang="en-US" altLang="zh-CN" sz="900" spc="-1" dirty="0">
                <a:solidFill>
                  <a:srgbClr val="000000"/>
                </a:solidFill>
                <a:latin typeface="Trebuchet MS"/>
                <a:ea typeface="DejaVu Sans"/>
              </a:rPr>
              <a:t>Kernel 2</a:t>
            </a:r>
            <a:endParaRPr lang="en-US" altLang="zh-CN" sz="900" spc="-1" dirty="0">
              <a:latin typeface="Arial"/>
            </a:endParaRPr>
          </a:p>
        </p:txBody>
      </p:sp>
      <p:sp>
        <p:nvSpPr>
          <p:cNvPr id="2241" name="CustomShape 28"/>
          <p:cNvSpPr/>
          <p:nvPr/>
        </p:nvSpPr>
        <p:spPr>
          <a:xfrm>
            <a:off x="5913360" y="2349000"/>
            <a:ext cx="2843640" cy="1507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b="1" spc="-1" dirty="0">
                <a:solidFill>
                  <a:srgbClr val="4F81BD"/>
                </a:solidFill>
                <a:latin typeface="Trebuchet MS"/>
                <a:ea typeface="DejaVu Sans"/>
              </a:rPr>
              <a:t>核</a:t>
            </a:r>
            <a:r>
              <a:rPr lang="en-US" altLang="zh-CN" sz="1350" b="1" spc="-1" dirty="0">
                <a:solidFill>
                  <a:srgbClr val="4F81BD"/>
                </a:solidFill>
                <a:latin typeface="Trebuchet MS"/>
                <a:ea typeface="DejaVu Sans"/>
              </a:rPr>
              <a:t>2</a:t>
            </a:r>
            <a:r>
              <a:rPr lang="zh-CN" altLang="en-US" sz="1350" b="1" spc="-1" dirty="0">
                <a:solidFill>
                  <a:srgbClr val="4F81BD"/>
                </a:solidFill>
                <a:latin typeface="Trebuchet MS"/>
                <a:ea typeface="DejaVu Sans"/>
              </a:rPr>
              <a:t>等待核</a:t>
            </a:r>
            <a:r>
              <a:rPr lang="en-US" altLang="zh-CN" sz="1350" b="1" spc="-1" dirty="0">
                <a:solidFill>
                  <a:srgbClr val="4F81BD"/>
                </a:solidFill>
                <a:latin typeface="Trebuchet MS"/>
                <a:ea typeface="DejaVu Sans"/>
              </a:rPr>
              <a:t>1</a:t>
            </a:r>
            <a:r>
              <a:rPr lang="zh-CN" altLang="en-US" sz="1350" b="1" spc="-1" dirty="0">
                <a:solidFill>
                  <a:srgbClr val="4F81BD"/>
                </a:solidFill>
                <a:latin typeface="Trebuchet MS"/>
                <a:ea typeface="DejaVu Sans"/>
              </a:rPr>
              <a:t>的事件信号，直到结果就绪后才会启动</a:t>
            </a:r>
            <a:endParaRPr lang="en-US" altLang="zh-CN" sz="1350" b="1" spc="-1" dirty="0">
              <a:solidFill>
                <a:srgbClr val="4F81BD"/>
              </a:solidFill>
              <a:latin typeface="Trebuchet MS"/>
              <a:ea typeface="DejaVu Sans"/>
            </a:endParaRPr>
          </a:p>
          <a:p>
            <a:pPr>
              <a:lnSpc>
                <a:spcPct val="100000"/>
              </a:lnSpc>
            </a:pPr>
            <a:r>
              <a:rPr lang="en-US" sz="1350" b="1" spc="-1" dirty="0">
                <a:solidFill>
                  <a:srgbClr val="4F81BD"/>
                </a:solidFill>
                <a:latin typeface="Trebuchet MS"/>
                <a:ea typeface="DejaVu Sans"/>
              </a:rPr>
              <a:t>Kernel 2 waits for an event from Kernel 1 and does not start until the results are ready</a:t>
            </a:r>
            <a:endParaRPr lang="en-US" sz="1350" spc="-1" dirty="0">
              <a:latin typeface="Arial"/>
            </a:endParaRPr>
          </a:p>
        </p:txBody>
      </p:sp>
      <p:sp>
        <p:nvSpPr>
          <p:cNvPr id="2242" name="CustomShape 29"/>
          <p:cNvSpPr/>
          <p:nvPr/>
        </p:nvSpPr>
        <p:spPr>
          <a:xfrm flipV="1">
            <a:off x="6345360" y="3619350"/>
            <a:ext cx="270" cy="180657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345360" y="3619890"/>
            <a:ext cx="222480" cy="45819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1486170" y="758295"/>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1950" spc="-1" dirty="0">
                <a:solidFill>
                  <a:srgbClr val="000000"/>
                </a:solidFill>
                <a:latin typeface="Trebuchet MS"/>
              </a:rPr>
              <a:t>为啥使用事件（</a:t>
            </a:r>
            <a:r>
              <a:rPr lang="en-US" altLang="zh-CN" sz="1950" spc="-1" dirty="0">
                <a:solidFill>
                  <a:srgbClr val="000000"/>
                </a:solidFill>
                <a:latin typeface="Trebuchet MS"/>
              </a:rPr>
              <a:t>Event</a:t>
            </a:r>
            <a:r>
              <a:rPr lang="zh-CN" altLang="en-US" sz="1950" spc="-1" dirty="0">
                <a:solidFill>
                  <a:srgbClr val="000000"/>
                </a:solidFill>
                <a:latin typeface="Trebuchet MS"/>
              </a:rPr>
              <a:t>）</a:t>
            </a:r>
            <a:r>
              <a:rPr lang="en-US" sz="1950" spc="-1" dirty="0">
                <a:solidFill>
                  <a:srgbClr val="000000"/>
                </a:solidFill>
                <a:latin typeface="Trebuchet MS"/>
              </a:rPr>
              <a:t>?</a:t>
            </a:r>
          </a:p>
          <a:p>
            <a:pPr algn="ctr">
              <a:lnSpc>
                <a:spcPct val="100000"/>
              </a:lnSpc>
            </a:pPr>
            <a:r>
              <a:rPr lang="zh-CN" altLang="en-US" sz="1950" spc="-1" dirty="0">
                <a:solidFill>
                  <a:srgbClr val="000000"/>
                </a:solidFill>
                <a:latin typeface="Trebuchet MS"/>
              </a:rPr>
              <a:t>为啥不使用内存屏障（</a:t>
            </a:r>
            <a:r>
              <a:rPr lang="en-US" altLang="zh-CN" sz="1950" spc="-1" dirty="0">
                <a:solidFill>
                  <a:srgbClr val="000000"/>
                </a:solidFill>
                <a:latin typeface="Trebuchet MS"/>
              </a:rPr>
              <a:t>barrier</a:t>
            </a:r>
            <a:r>
              <a:rPr lang="zh-CN" altLang="en-US" sz="1950" spc="-1" dirty="0">
                <a:solidFill>
                  <a:srgbClr val="000000"/>
                </a:solidFill>
                <a:latin typeface="Trebuchet MS"/>
              </a:rPr>
              <a:t>）</a:t>
            </a:r>
            <a:r>
              <a:rPr lang="en-US" sz="1950" spc="-1" dirty="0">
                <a:solidFill>
                  <a:srgbClr val="000000"/>
                </a:solidFill>
                <a:latin typeface="Trebuchet MS"/>
              </a:rPr>
              <a:t>?</a:t>
            </a:r>
            <a:endParaRPr lang="en-US" sz="1950" spc="-1" dirty="0">
              <a:latin typeface="Arial"/>
            </a:endParaRPr>
          </a:p>
        </p:txBody>
      </p:sp>
      <p:sp>
        <p:nvSpPr>
          <p:cNvPr id="2245" name="CustomShape 2"/>
          <p:cNvSpPr/>
          <p:nvPr/>
        </p:nvSpPr>
        <p:spPr>
          <a:xfrm>
            <a:off x="1115730" y="1538730"/>
            <a:ext cx="4473900" cy="432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421"/>
              </a:spcBef>
              <a:buClr>
                <a:srgbClr val="000000"/>
              </a:buClr>
              <a:buFont typeface="Arial"/>
              <a:buChar char="•"/>
            </a:pPr>
            <a:r>
              <a:rPr lang="zh-CN" altLang="en-US" sz="2100" spc="-1" dirty="0">
                <a:solidFill>
                  <a:srgbClr val="000000"/>
                </a:solidFill>
                <a:latin typeface="Trebuchet MS"/>
              </a:rPr>
              <a:t>内存屏障（</a:t>
            </a:r>
            <a:r>
              <a:rPr lang="en-US" altLang="zh-CN" sz="2100" spc="-1" dirty="0">
                <a:solidFill>
                  <a:srgbClr val="000000"/>
                </a:solidFill>
                <a:latin typeface="Trebuchet MS"/>
              </a:rPr>
              <a:t>barrier</a:t>
            </a:r>
            <a:r>
              <a:rPr lang="zh-CN" altLang="en-US" sz="2100" spc="-1" dirty="0">
                <a:solidFill>
                  <a:srgbClr val="000000"/>
                </a:solidFill>
                <a:latin typeface="Trebuchet MS"/>
              </a:rPr>
              <a:t>）定义了一个同步点（</a:t>
            </a:r>
            <a:r>
              <a:rPr lang="en-US" altLang="zh-CN" sz="2100" spc="-1" dirty="0">
                <a:solidFill>
                  <a:srgbClr val="000000"/>
                </a:solidFill>
                <a:latin typeface="Trebuchet MS"/>
              </a:rPr>
              <a:t> synchronization point </a:t>
            </a:r>
            <a:r>
              <a:rPr lang="zh-CN" altLang="en-US" sz="2100" spc="-1" dirty="0">
                <a:solidFill>
                  <a:srgbClr val="000000"/>
                </a:solidFill>
                <a:latin typeface="Trebuchet MS"/>
              </a:rPr>
              <a:t>）</a:t>
            </a:r>
            <a:r>
              <a:rPr lang="en-US" sz="2100" spc="-1" dirty="0">
                <a:solidFill>
                  <a:srgbClr val="000000"/>
                </a:solidFill>
                <a:latin typeface="Trebuchet MS"/>
              </a:rPr>
              <a:t> … </a:t>
            </a:r>
            <a:r>
              <a:rPr lang="zh-CN" altLang="en-US" sz="2100" spc="-1" dirty="0">
                <a:solidFill>
                  <a:srgbClr val="000000"/>
                </a:solidFill>
                <a:latin typeface="Trebuchet MS"/>
              </a:rPr>
              <a:t>达到屏障的命令会等待所有优先队列的命令都执行完毕了再继续执行</a:t>
            </a:r>
            <a:endParaRPr lang="en-US" sz="2100" spc="-1" dirty="0">
              <a:latin typeface="Arial"/>
            </a:endParaRPr>
          </a:p>
          <a:p>
            <a:pPr marL="342900">
              <a:spcBef>
                <a:spcPts val="285"/>
              </a:spcBef>
            </a:pPr>
            <a:r>
              <a:rPr lang="en-US" sz="1425" b="1" spc="-1" dirty="0" err="1">
                <a:solidFill>
                  <a:srgbClr val="9BBB59"/>
                </a:solidFill>
                <a:latin typeface="Courier New Bold"/>
              </a:rPr>
              <a:t>cl_int</a:t>
            </a:r>
            <a:r>
              <a:rPr lang="en-US" sz="1425" b="1" spc="-1" dirty="0">
                <a:solidFill>
                  <a:srgbClr val="000000"/>
                </a:solidFill>
                <a:latin typeface="Courier New Bold"/>
              </a:rPr>
              <a:t> </a:t>
            </a:r>
            <a:r>
              <a:rPr lang="en-US" sz="1425" b="1" spc="-1" dirty="0" err="1">
                <a:solidFill>
                  <a:srgbClr val="17375E"/>
                </a:solidFill>
                <a:latin typeface="Courier New Bold"/>
              </a:rPr>
              <a:t>clEnqueueBarrier</a:t>
            </a:r>
            <a:r>
              <a:rPr lang="en-US" sz="1425" b="1" spc="-1" dirty="0">
                <a:solidFill>
                  <a:srgbClr val="000000"/>
                </a:solidFill>
                <a:latin typeface="Courier New Bold"/>
              </a:rPr>
              <a:t>(</a:t>
            </a:r>
            <a:r>
              <a:rPr lang="en-US" sz="1425" b="1" spc="-1" dirty="0" err="1">
                <a:solidFill>
                  <a:srgbClr val="9BBB59"/>
                </a:solidFill>
                <a:latin typeface="Courier New Bold"/>
              </a:rPr>
              <a:t>cl_command_queue</a:t>
            </a:r>
            <a:r>
              <a:rPr lang="en-US" sz="1425" b="1" spc="-1" dirty="0">
                <a:solidFill>
                  <a:srgbClr val="000000"/>
                </a:solidFill>
                <a:latin typeface="Courier New Bold"/>
              </a:rPr>
              <a:t> queue)</a:t>
            </a:r>
            <a:endParaRPr lang="en-US" sz="1425" spc="-1" dirty="0">
              <a:latin typeface="Arial"/>
            </a:endParaRPr>
          </a:p>
          <a:p>
            <a:pPr marL="385830" indent="-342360">
              <a:spcBef>
                <a:spcPts val="421"/>
              </a:spcBef>
              <a:buClr>
                <a:srgbClr val="000000"/>
              </a:buClr>
              <a:buFont typeface="Arial"/>
              <a:buChar char="•"/>
            </a:pPr>
            <a:r>
              <a:rPr lang="zh-CN" altLang="en-US" sz="2100" spc="-1" dirty="0">
                <a:solidFill>
                  <a:srgbClr val="000000"/>
                </a:solidFill>
                <a:latin typeface="Trebuchet MS"/>
              </a:rPr>
              <a:t>事件（</a:t>
            </a:r>
            <a:r>
              <a:rPr lang="en-US" altLang="zh-CN" sz="2100" spc="-1" dirty="0">
                <a:solidFill>
                  <a:srgbClr val="000000"/>
                </a:solidFill>
                <a:latin typeface="Trebuchet MS"/>
              </a:rPr>
              <a:t>events</a:t>
            </a:r>
            <a:r>
              <a:rPr lang="zh-CN" altLang="en-US" sz="2100" spc="-1" dirty="0">
                <a:solidFill>
                  <a:srgbClr val="000000"/>
                </a:solidFill>
                <a:latin typeface="Trebuchet MS"/>
              </a:rPr>
              <a:t>）提供了</a:t>
            </a:r>
            <a:r>
              <a:rPr lang="zh-CN" altLang="en-US" sz="2100" spc="-1" dirty="0">
                <a:solidFill>
                  <a:srgbClr val="4F81BD"/>
                </a:solidFill>
                <a:latin typeface="Trebuchet MS"/>
              </a:rPr>
              <a:t>更精细粒度的控制</a:t>
            </a:r>
            <a:r>
              <a:rPr lang="en-US" sz="2100" spc="-1" dirty="0">
                <a:solidFill>
                  <a:srgbClr val="4F81BD"/>
                </a:solidFill>
                <a:latin typeface="Trebuchet MS"/>
              </a:rPr>
              <a:t> </a:t>
            </a:r>
            <a:r>
              <a:rPr lang="en-US" sz="2100" spc="-1" dirty="0">
                <a:solidFill>
                  <a:srgbClr val="000000"/>
                </a:solidFill>
                <a:latin typeface="Trebuchet MS"/>
              </a:rPr>
              <a:t>… </a:t>
            </a:r>
            <a:r>
              <a:rPr lang="zh-CN" altLang="en-US" sz="2100" spc="-1" dirty="0">
                <a:solidFill>
                  <a:srgbClr val="000000"/>
                </a:solidFill>
                <a:latin typeface="Trebuchet MS"/>
              </a:rPr>
              <a:t>这在无序队列的情况下很有用</a:t>
            </a:r>
            <a:endParaRPr lang="en-US" sz="2100" spc="-1" dirty="0">
              <a:latin typeface="Arial"/>
            </a:endParaRPr>
          </a:p>
          <a:p>
            <a:pPr marL="385830" indent="-342360">
              <a:spcBef>
                <a:spcPts val="421"/>
              </a:spcBef>
              <a:buClr>
                <a:srgbClr val="000000"/>
              </a:buClr>
              <a:buFont typeface="Arial"/>
              <a:buChar char="•"/>
            </a:pPr>
            <a:r>
              <a:rPr lang="zh-CN" altLang="en-US" sz="2100" spc="-1" dirty="0">
                <a:solidFill>
                  <a:srgbClr val="000000"/>
                </a:solidFill>
                <a:latin typeface="Trebuchet MS"/>
              </a:rPr>
              <a:t>另外，事件还可以用在</a:t>
            </a:r>
            <a:r>
              <a:rPr lang="zh-CN" altLang="en-US" sz="2100" spc="-1" dirty="0">
                <a:solidFill>
                  <a:srgbClr val="4F81BD"/>
                </a:solidFill>
                <a:latin typeface="Trebuchet MS"/>
              </a:rPr>
              <a:t>不同队列</a:t>
            </a:r>
            <a:r>
              <a:rPr lang="zh-CN" altLang="en-US" sz="2100" spc="-1" dirty="0">
                <a:solidFill>
                  <a:srgbClr val="000000"/>
                </a:solidFill>
                <a:latin typeface="Trebuchet MS"/>
              </a:rPr>
              <a:t>的命令</a:t>
            </a:r>
            <a:r>
              <a:rPr lang="en-US" sz="2100" spc="-1" dirty="0">
                <a:solidFill>
                  <a:srgbClr val="000000"/>
                </a:solidFill>
                <a:latin typeface="Trebuchet MS"/>
              </a:rPr>
              <a:t>… </a:t>
            </a:r>
            <a:r>
              <a:rPr lang="zh-CN" altLang="en-US" sz="2100" spc="-1" dirty="0">
                <a:solidFill>
                  <a:srgbClr val="000000"/>
                </a:solidFill>
                <a:latin typeface="Trebuchet MS"/>
              </a:rPr>
              <a:t>只需要</a:t>
            </a:r>
            <a:r>
              <a:rPr lang="zh-CN" altLang="en-US" sz="2100" spc="-1" dirty="0">
                <a:solidFill>
                  <a:srgbClr val="C0504D"/>
                </a:solidFill>
                <a:latin typeface="Trebuchet MS"/>
              </a:rPr>
              <a:t>共享一个上下文环境</a:t>
            </a:r>
            <a:endParaRPr lang="en-US" altLang="zh-CN" sz="2100" spc="-1" dirty="0">
              <a:solidFill>
                <a:srgbClr val="C0504D"/>
              </a:solidFill>
              <a:latin typeface="Trebuchet MS"/>
            </a:endParaRPr>
          </a:p>
          <a:p>
            <a:pPr marL="385830" indent="-342360">
              <a:spcBef>
                <a:spcPts val="421"/>
              </a:spcBef>
              <a:buClr>
                <a:srgbClr val="000000"/>
              </a:buClr>
              <a:buFont typeface="Arial"/>
              <a:buChar char="•"/>
            </a:pPr>
            <a:r>
              <a:rPr lang="zh-CN" altLang="en-US" sz="2100" spc="-1" dirty="0">
                <a:solidFill>
                  <a:srgbClr val="000000"/>
                </a:solidFill>
                <a:latin typeface="Trebuchet MS"/>
              </a:rPr>
              <a:t>事件比内存屏障传递更多的信息</a:t>
            </a:r>
            <a:r>
              <a:rPr lang="en-US" sz="2100" spc="-1" dirty="0">
                <a:solidFill>
                  <a:srgbClr val="000000"/>
                </a:solidFill>
                <a:latin typeface="Trebuchet MS"/>
              </a:rPr>
              <a:t> … </a:t>
            </a:r>
            <a:r>
              <a:rPr lang="zh-CN" altLang="en-US" sz="2100" spc="-1" dirty="0">
                <a:solidFill>
                  <a:srgbClr val="000000"/>
                </a:solidFill>
                <a:latin typeface="Trebuchet MS"/>
              </a:rPr>
              <a:t>提供了命令状态信息，而不仅仅是只看命令是否完成</a:t>
            </a:r>
            <a:endParaRPr lang="en-US" sz="2100" spc="-1" dirty="0">
              <a:latin typeface="Arial"/>
            </a:endParaRPr>
          </a:p>
        </p:txBody>
      </p:sp>
      <p:grpSp>
        <p:nvGrpSpPr>
          <p:cNvPr id="2246" name="Group 3"/>
          <p:cNvGrpSpPr/>
          <p:nvPr/>
        </p:nvGrpSpPr>
        <p:grpSpPr>
          <a:xfrm>
            <a:off x="5567760" y="2997000"/>
            <a:ext cx="2406240" cy="29673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7340" y="4502328"/>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200" b="1" spc="-1" dirty="0">
                  <a:solidFill>
                    <a:srgbClr val="003434"/>
                  </a:solidFill>
                  <a:latin typeface="Arial Narrow"/>
                  <a:ea typeface="ヒラギノ角ゴ ProN W3"/>
                </a:rPr>
                <a:t>队列</a:t>
              </a:r>
              <a:endParaRPr lang="en-US" altLang="zh-CN" sz="1200" b="1" spc="-1" dirty="0">
                <a:solidFill>
                  <a:srgbClr val="003434"/>
                </a:solidFill>
                <a:latin typeface="Arial Narrow"/>
                <a:ea typeface="ヒラギノ角ゴ ProN W3"/>
              </a:endParaRPr>
            </a:p>
            <a:p>
              <a:pPr marL="27270" algn="ctr">
                <a:lnSpc>
                  <a:spcPct val="99000"/>
                </a:lnSpc>
              </a:pPr>
              <a:r>
                <a:rPr lang="en-US" sz="1200" b="1" spc="-1" dirty="0">
                  <a:solidFill>
                    <a:srgbClr val="003434"/>
                  </a:solidFill>
                  <a:latin typeface="Arial Narrow"/>
                  <a:ea typeface="ヒラギノ角ゴ ProN W3"/>
                </a:rPr>
                <a:t>Queue</a:t>
              </a:r>
              <a:endParaRPr lang="en-US" sz="1200" spc="-1" dirty="0">
                <a:latin typeface="Arial"/>
              </a:endParaRPr>
            </a:p>
          </p:txBody>
        </p:sp>
        <p:sp>
          <p:nvSpPr>
            <p:cNvPr id="2251" name="CustomShape 6"/>
            <p:cNvSpPr/>
            <p:nvPr/>
          </p:nvSpPr>
          <p:spPr>
            <a:xfrm>
              <a:off x="8004600" y="4477308"/>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200" b="1" spc="-1" dirty="0">
                  <a:solidFill>
                    <a:srgbClr val="003434"/>
                  </a:solidFill>
                  <a:latin typeface="Arial Narrow"/>
                  <a:ea typeface="ヒラギノ角ゴ ProN W3"/>
                </a:rPr>
                <a:t>队列</a:t>
              </a:r>
              <a:endParaRPr lang="en-US" altLang="zh-CN" sz="1200" b="1" spc="-1" dirty="0">
                <a:solidFill>
                  <a:srgbClr val="003434"/>
                </a:solidFill>
                <a:latin typeface="Arial Narrow"/>
                <a:ea typeface="ヒラギノ角ゴ ProN W3"/>
              </a:endParaRPr>
            </a:p>
            <a:p>
              <a:pPr marL="27270" algn="ctr">
                <a:lnSpc>
                  <a:spcPct val="99000"/>
                </a:lnSpc>
              </a:pPr>
              <a:r>
                <a:rPr lang="en-US" sz="1200" b="1" spc="-1" dirty="0">
                  <a:solidFill>
                    <a:srgbClr val="003434"/>
                  </a:solidFill>
                  <a:latin typeface="Arial Narrow"/>
                  <a:ea typeface="ヒラギノ角ゴ ProN W3"/>
                </a:rPr>
                <a:t>Queue</a:t>
              </a:r>
              <a:endParaRPr lang="en-US" sz="1200" spc="-1" dirty="0">
                <a:latin typeface="Arial"/>
              </a:endParaRPr>
            </a:p>
          </p:txBody>
        </p:sp>
        <p:sp>
          <p:nvSpPr>
            <p:cNvPr id="2252" name="CustomShape 7"/>
            <p:cNvSpPr/>
            <p:nvPr/>
          </p:nvSpPr>
          <p:spPr>
            <a:xfrm>
              <a:off x="7074884" y="5849466"/>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350" b="1" spc="-1" dirty="0">
                  <a:solidFill>
                    <a:srgbClr val="000000"/>
                  </a:solidFill>
                  <a:latin typeface="Arial Narrow"/>
                  <a:ea typeface="ヒラギノ角ゴ ProN W3"/>
                </a:rPr>
                <a:t>上下文</a:t>
              </a:r>
              <a:endParaRPr lang="en-US" altLang="zh-CN" sz="1350" b="1" spc="-1" dirty="0">
                <a:solidFill>
                  <a:srgbClr val="000000"/>
                </a:solidFill>
                <a:latin typeface="Arial Narrow"/>
                <a:ea typeface="ヒラギノ角ゴ ProN W3"/>
              </a:endParaRPr>
            </a:p>
            <a:p>
              <a:pPr marL="27270" algn="ctr">
                <a:lnSpc>
                  <a:spcPct val="99000"/>
                </a:lnSpc>
              </a:pPr>
              <a:r>
                <a:rPr lang="en-US" sz="1350" b="1" spc="-1" dirty="0">
                  <a:solidFill>
                    <a:srgbClr val="000000"/>
                  </a:solidFill>
                  <a:latin typeface="Arial Narrow"/>
                  <a:ea typeface="ヒラギノ角ゴ ProN W3"/>
                </a:rPr>
                <a:t>Context</a:t>
              </a:r>
              <a:endParaRPr lang="en-US" sz="1350" spc="-1" dirty="0">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29430" tIns="14580" rIns="29430" bIns="14580"/>
            <a:lstStyle/>
            <a:p>
              <a:pPr algn="ctr">
                <a:lnSpc>
                  <a:spcPct val="99000"/>
                </a:lnSpc>
              </a:pPr>
              <a:r>
                <a:rPr lang="en-US" sz="1125" b="1" spc="-1">
                  <a:solidFill>
                    <a:srgbClr val="000000"/>
                  </a:solidFill>
                  <a:latin typeface="Arial Black"/>
                  <a:ea typeface="ヒラギノ角ゴ ProN W3"/>
                </a:rPr>
                <a:t> </a:t>
              </a:r>
              <a:endParaRPr lang="en-US" sz="1125" spc="-1">
                <a:latin typeface="Arial"/>
              </a:endParaRPr>
            </a:p>
            <a:p>
              <a:pPr algn="ctr">
                <a:lnSpc>
                  <a:spcPct val="99000"/>
                </a:lnSpc>
              </a:pPr>
              <a:r>
                <a:rPr lang="en-US" sz="1125" b="1" spc="-1">
                  <a:solidFill>
                    <a:srgbClr val="000000"/>
                  </a:solidFill>
                  <a:latin typeface="Arial Black"/>
                  <a:ea typeface="ヒラギノ角ゴ ProN W3"/>
                </a:rPr>
                <a:t>GPU</a:t>
              </a:r>
              <a:endParaRPr lang="en-US" sz="1125"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29430" tIns="14580" rIns="29430" bIns="14580"/>
            <a:lstStyle/>
            <a:p>
              <a:pPr algn="ctr">
                <a:lnSpc>
                  <a:spcPct val="99000"/>
                </a:lnSpc>
              </a:pPr>
              <a:r>
                <a:rPr lang="en-US" sz="1125" b="1" spc="-1">
                  <a:solidFill>
                    <a:srgbClr val="000000"/>
                  </a:solidFill>
                  <a:latin typeface="Arial Black"/>
                  <a:ea typeface="ヒラギノ角ゴ ProN W3"/>
                </a:rPr>
                <a:t> </a:t>
              </a:r>
              <a:endParaRPr lang="en-US" sz="1125" spc="-1">
                <a:latin typeface="Arial"/>
              </a:endParaRPr>
            </a:p>
            <a:p>
              <a:pPr algn="ctr">
                <a:lnSpc>
                  <a:spcPct val="99000"/>
                </a:lnSpc>
              </a:pPr>
              <a:r>
                <a:rPr lang="en-US" sz="1125" b="1" spc="-1">
                  <a:solidFill>
                    <a:srgbClr val="000000"/>
                  </a:solidFill>
                  <a:latin typeface="Arial Black"/>
                  <a:ea typeface="ヒラギノ角ゴ ProN W3"/>
                </a:rPr>
                <a:t>CPU</a:t>
              </a:r>
              <a:endParaRPr lang="en-US" sz="1125" spc="-1">
                <a:latin typeface="Arial"/>
              </a:endParaRPr>
            </a:p>
          </p:txBody>
        </p:sp>
      </p:grpSp>
      <p:sp>
        <p:nvSpPr>
          <p:cNvPr id="2255" name="CustomShape 10"/>
          <p:cNvSpPr/>
          <p:nvPr/>
        </p:nvSpPr>
        <p:spPr>
          <a:xfrm>
            <a:off x="5939010" y="4833270"/>
            <a:ext cx="414720" cy="9801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7167510" y="5066280"/>
            <a:ext cx="414720" cy="9801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354270" y="4882410"/>
            <a:ext cx="812970" cy="23247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6445665" y="4520471"/>
            <a:ext cx="672300" cy="24435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27270" algn="ctr">
              <a:lnSpc>
                <a:spcPct val="99000"/>
              </a:lnSpc>
            </a:pPr>
            <a:r>
              <a:rPr lang="zh-CN" altLang="en-US" sz="1350" b="1" spc="-1" dirty="0">
                <a:solidFill>
                  <a:srgbClr val="000000"/>
                </a:solidFill>
                <a:latin typeface="Arial Narrow"/>
                <a:ea typeface="ヒラギノ角ゴ ProN W3"/>
              </a:rPr>
              <a:t>事件</a:t>
            </a:r>
            <a:endParaRPr lang="en-US" altLang="zh-CN" sz="1350" b="1" spc="-1" dirty="0">
              <a:solidFill>
                <a:srgbClr val="000000"/>
              </a:solidFill>
              <a:latin typeface="Arial Narrow"/>
              <a:ea typeface="ヒラギノ角ゴ ProN W3"/>
            </a:endParaRPr>
          </a:p>
          <a:p>
            <a:pPr marL="27270" algn="ctr">
              <a:lnSpc>
                <a:spcPct val="99000"/>
              </a:lnSpc>
            </a:pPr>
            <a:r>
              <a:rPr lang="en-US" sz="1350" b="1" spc="-1" dirty="0">
                <a:solidFill>
                  <a:srgbClr val="000000"/>
                </a:solidFill>
                <a:latin typeface="Arial Narrow"/>
                <a:ea typeface="ヒラギノ角ゴ ProN W3"/>
              </a:rPr>
              <a:t>Event</a:t>
            </a:r>
            <a:endParaRPr lang="en-US" sz="1350" spc="-1" dirty="0">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1509390" y="159462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957280" y="606960"/>
            <a:ext cx="750484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pc="-1" dirty="0">
                <a:solidFill>
                  <a:srgbClr val="000000"/>
                </a:solidFill>
                <a:latin typeface="Trebuchet MS"/>
              </a:rPr>
              <a:t>队列（</a:t>
            </a:r>
            <a:r>
              <a:rPr lang="en-US" altLang="zh-CN" spc="-1" dirty="0">
                <a:solidFill>
                  <a:srgbClr val="000000"/>
                </a:solidFill>
                <a:latin typeface="Trebuchet MS"/>
              </a:rPr>
              <a:t>queue</a:t>
            </a:r>
            <a:r>
              <a:rPr lang="zh-CN" altLang="en-US" spc="-1" dirty="0">
                <a:solidFill>
                  <a:srgbClr val="000000"/>
                </a:solidFill>
                <a:latin typeface="Trebuchet MS"/>
              </a:rPr>
              <a:t>）之间的内存屏障（</a:t>
            </a:r>
            <a:r>
              <a:rPr lang="en-US" altLang="zh-CN" spc="-1" dirty="0">
                <a:solidFill>
                  <a:srgbClr val="000000"/>
                </a:solidFill>
                <a:latin typeface="Trebuchet MS"/>
              </a:rPr>
              <a:t>barrier</a:t>
            </a:r>
            <a:r>
              <a:rPr lang="zh-CN" altLang="en-US" spc="-1" dirty="0">
                <a:solidFill>
                  <a:srgbClr val="000000"/>
                </a:solidFill>
                <a:latin typeface="Trebuchet MS"/>
              </a:rPr>
              <a:t>）</a:t>
            </a:r>
            <a:r>
              <a:rPr lang="en-US" spc="-1" dirty="0">
                <a:solidFill>
                  <a:srgbClr val="000000"/>
                </a:solidFill>
                <a:latin typeface="Trebuchet MS"/>
              </a:rPr>
              <a:t>: </a:t>
            </a:r>
            <a:r>
              <a:rPr lang="en-US" spc="-1" dirty="0" err="1">
                <a:solidFill>
                  <a:srgbClr val="000000"/>
                </a:solidFill>
                <a:latin typeface="Trebuchet MS"/>
              </a:rPr>
              <a:t>clEnqueueBarrier</a:t>
            </a:r>
            <a:r>
              <a:rPr lang="en-US" spc="-1" dirty="0">
                <a:solidFill>
                  <a:srgbClr val="000000"/>
                </a:solidFill>
                <a:latin typeface="Trebuchet MS"/>
              </a:rPr>
              <a:t> </a:t>
            </a:r>
            <a:r>
              <a:rPr lang="zh-CN" altLang="en-US" spc="-1" dirty="0">
                <a:solidFill>
                  <a:srgbClr val="000000"/>
                </a:solidFill>
                <a:latin typeface="Trebuchet MS"/>
              </a:rPr>
              <a:t>不管用</a:t>
            </a:r>
            <a:endParaRPr lang="en-US" spc="-1" dirty="0">
              <a:latin typeface="Arial"/>
            </a:endParaRPr>
          </a:p>
        </p:txBody>
      </p:sp>
      <p:sp>
        <p:nvSpPr>
          <p:cNvPr id="2261" name="CustomShape 3"/>
          <p:cNvSpPr/>
          <p:nvPr/>
        </p:nvSpPr>
        <p:spPr>
          <a:xfrm>
            <a:off x="4950000" y="157275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58531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63" name="CustomShape 5"/>
          <p:cNvSpPr/>
          <p:nvPr/>
        </p:nvSpPr>
        <p:spPr>
          <a:xfrm>
            <a:off x="5545350" y="3902580"/>
            <a:ext cx="156438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
        <p:nvSpPr>
          <p:cNvPr id="2264" name="CustomShape 6"/>
          <p:cNvSpPr/>
          <p:nvPr/>
        </p:nvSpPr>
        <p:spPr>
          <a:xfrm>
            <a:off x="1948410" y="1211760"/>
            <a:ext cx="188649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1</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1</a:t>
            </a:r>
            <a:r>
              <a:rPr lang="en-US" sz="1050" spc="-1" baseline="30000" dirty="0">
                <a:solidFill>
                  <a:srgbClr val="000000"/>
                </a:solidFill>
                <a:latin typeface="Trebuchet MS"/>
                <a:ea typeface="DejaVu Sans"/>
              </a:rPr>
              <a:t>st</a:t>
            </a:r>
            <a:r>
              <a:rPr lang="en-US" sz="1050" spc="-1" dirty="0">
                <a:solidFill>
                  <a:srgbClr val="000000"/>
                </a:solidFill>
                <a:latin typeface="Trebuchet MS"/>
                <a:ea typeface="DejaVu Sans"/>
              </a:rPr>
              <a:t> Command Queue</a:t>
            </a:r>
            <a:endParaRPr lang="en-US" sz="1050" spc="-1" dirty="0">
              <a:latin typeface="Arial"/>
            </a:endParaRPr>
          </a:p>
        </p:txBody>
      </p:sp>
      <p:sp>
        <p:nvSpPr>
          <p:cNvPr id="2265" name="CustomShape 7"/>
          <p:cNvSpPr/>
          <p:nvPr/>
        </p:nvSpPr>
        <p:spPr>
          <a:xfrm>
            <a:off x="5363775" y="1191611"/>
            <a:ext cx="192213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2</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2</a:t>
            </a:r>
            <a:r>
              <a:rPr lang="en-US" sz="1050" spc="-1" baseline="30000" dirty="0">
                <a:solidFill>
                  <a:srgbClr val="000000"/>
                </a:solidFill>
                <a:latin typeface="Trebuchet MS"/>
                <a:ea typeface="DejaVu Sans"/>
              </a:rPr>
              <a:t>nd</a:t>
            </a:r>
            <a:r>
              <a:rPr lang="en-US" sz="1050" spc="-1" dirty="0">
                <a:solidFill>
                  <a:srgbClr val="000000"/>
                </a:solidFill>
                <a:latin typeface="Trebuchet MS"/>
                <a:ea typeface="DejaVu Sans"/>
              </a:rPr>
              <a:t> Command Queue</a:t>
            </a:r>
            <a:endParaRPr lang="en-US" sz="1050" spc="-1" dirty="0">
              <a:latin typeface="Arial"/>
            </a:endParaRPr>
          </a:p>
        </p:txBody>
      </p:sp>
      <p:sp>
        <p:nvSpPr>
          <p:cNvPr id="2266" name="CustomShape 8"/>
          <p:cNvSpPr/>
          <p:nvPr/>
        </p:nvSpPr>
        <p:spPr>
          <a:xfrm>
            <a:off x="1623870" y="3223260"/>
            <a:ext cx="5521500" cy="53946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2238120" y="3360420"/>
            <a:ext cx="1535490" cy="2027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clEnqueueBarrier()</a:t>
            </a:r>
            <a:endParaRPr lang="en-US" sz="900" spc="-1">
              <a:latin typeface="Arial"/>
            </a:endParaRPr>
          </a:p>
        </p:txBody>
      </p:sp>
      <p:sp>
        <p:nvSpPr>
          <p:cNvPr id="2268" name="CustomShape 10"/>
          <p:cNvSpPr/>
          <p:nvPr/>
        </p:nvSpPr>
        <p:spPr>
          <a:xfrm>
            <a:off x="5452740" y="3360420"/>
            <a:ext cx="1386990" cy="2027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clEnqueueBarrier()</a:t>
            </a:r>
            <a:endParaRPr lang="en-US" sz="900" spc="-1">
              <a:latin typeface="Arial"/>
            </a:endParaRPr>
          </a:p>
        </p:txBody>
      </p:sp>
      <p:sp>
        <p:nvSpPr>
          <p:cNvPr id="2269" name="Line 11"/>
          <p:cNvSpPr/>
          <p:nvPr/>
        </p:nvSpPr>
        <p:spPr>
          <a:xfrm flipV="1">
            <a:off x="4016880" y="2717280"/>
            <a:ext cx="692820" cy="147447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4009590" y="2690280"/>
            <a:ext cx="736020" cy="152739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217035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72" name="CustomShape 14"/>
          <p:cNvSpPr/>
          <p:nvPr/>
        </p:nvSpPr>
        <p:spPr>
          <a:xfrm>
            <a:off x="2130120" y="3902580"/>
            <a:ext cx="152307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1513440" y="159462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1143000" y="620730"/>
            <a:ext cx="68574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pc="-1" dirty="0">
                <a:solidFill>
                  <a:srgbClr val="000000"/>
                </a:solidFill>
                <a:latin typeface="Trebuchet MS"/>
              </a:rPr>
              <a:t>队列之间的事件</a:t>
            </a:r>
            <a:r>
              <a:rPr lang="en-US" spc="-1" dirty="0">
                <a:solidFill>
                  <a:srgbClr val="000000"/>
                </a:solidFill>
                <a:latin typeface="Trebuchet MS"/>
              </a:rPr>
              <a:t>: </a:t>
            </a:r>
            <a:r>
              <a:rPr lang="zh-CN" altLang="en-US" spc="-1" dirty="0">
                <a:solidFill>
                  <a:srgbClr val="000000"/>
                </a:solidFill>
                <a:latin typeface="Trebuchet MS"/>
              </a:rPr>
              <a:t>这就能用了</a:t>
            </a:r>
            <a:endParaRPr lang="en-US" spc="-1" dirty="0">
              <a:latin typeface="Arial"/>
            </a:endParaRPr>
          </a:p>
        </p:txBody>
      </p:sp>
      <p:sp>
        <p:nvSpPr>
          <p:cNvPr id="2275" name="CustomShape 3"/>
          <p:cNvSpPr/>
          <p:nvPr/>
        </p:nvSpPr>
        <p:spPr>
          <a:xfrm>
            <a:off x="4954050" y="1513080"/>
            <a:ext cx="2749680" cy="437994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59773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77" name="CustomShape 5"/>
          <p:cNvSpPr/>
          <p:nvPr/>
        </p:nvSpPr>
        <p:spPr>
          <a:xfrm>
            <a:off x="5578560" y="3902580"/>
            <a:ext cx="158517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
        <p:nvSpPr>
          <p:cNvPr id="2280" name="CustomShape 8"/>
          <p:cNvSpPr/>
          <p:nvPr/>
        </p:nvSpPr>
        <p:spPr>
          <a:xfrm>
            <a:off x="1623870" y="3073680"/>
            <a:ext cx="5755860" cy="82836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2033730" y="3286980"/>
            <a:ext cx="2124630" cy="3380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clEnqueueBarrier()</a:t>
            </a:r>
            <a:endParaRPr lang="en-US" sz="900" spc="-1">
              <a:latin typeface="Arial"/>
            </a:endParaRPr>
          </a:p>
          <a:p>
            <a:pPr>
              <a:lnSpc>
                <a:spcPct val="99000"/>
              </a:lnSpc>
            </a:pPr>
            <a:r>
              <a:rPr lang="en-US" sz="900" spc="-1">
                <a:solidFill>
                  <a:srgbClr val="000000"/>
                </a:solidFill>
                <a:latin typeface="Courier New Bold"/>
                <a:ea typeface="DejaVu Sans"/>
              </a:rPr>
              <a:t>clEnqueueWaitForEvent(event)</a:t>
            </a:r>
            <a:endParaRPr lang="en-US" sz="900" spc="-1">
              <a:latin typeface="Arial"/>
            </a:endParaRPr>
          </a:p>
        </p:txBody>
      </p:sp>
      <p:sp>
        <p:nvSpPr>
          <p:cNvPr id="2282" name="CustomShape 10"/>
          <p:cNvSpPr/>
          <p:nvPr/>
        </p:nvSpPr>
        <p:spPr>
          <a:xfrm>
            <a:off x="5455170" y="3360420"/>
            <a:ext cx="1727730" cy="2027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900" spc="-1">
                <a:solidFill>
                  <a:srgbClr val="000000"/>
                </a:solidFill>
                <a:latin typeface="Courier New Bold"/>
                <a:ea typeface="DejaVu Sans"/>
              </a:rPr>
              <a:t>clEnqueueMarker(event)</a:t>
            </a:r>
            <a:endParaRPr lang="en-US" sz="900" spc="-1">
              <a:latin typeface="Arial"/>
            </a:endParaRPr>
          </a:p>
        </p:txBody>
      </p:sp>
      <p:sp>
        <p:nvSpPr>
          <p:cNvPr id="2283" name="CustomShape 11"/>
          <p:cNvSpPr/>
          <p:nvPr/>
        </p:nvSpPr>
        <p:spPr>
          <a:xfrm>
            <a:off x="2181150" y="1851660"/>
            <a:ext cx="152442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p:txBody>
      </p:sp>
      <p:sp>
        <p:nvSpPr>
          <p:cNvPr id="2284" name="CustomShape 12"/>
          <p:cNvSpPr/>
          <p:nvPr/>
        </p:nvSpPr>
        <p:spPr>
          <a:xfrm>
            <a:off x="2141190" y="3902580"/>
            <a:ext cx="1512270" cy="108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clEnqueueReadBuffer()</a:t>
            </a:r>
            <a:endParaRPr lang="en-US" sz="750" spc="-1">
              <a:latin typeface="Arial"/>
            </a:endParaRPr>
          </a:p>
          <a:p>
            <a:pPr>
              <a:lnSpc>
                <a:spcPct val="99000"/>
              </a:lnSpc>
            </a:pPr>
            <a:r>
              <a:rPr lang="en-US" sz="750" spc="-1">
                <a:solidFill>
                  <a:srgbClr val="000000"/>
                </a:solidFill>
                <a:latin typeface="Courier New Bold"/>
                <a:ea typeface="DejaVu Sans"/>
              </a:rPr>
              <a:t>clEnqueueWriteBuffer()</a:t>
            </a:r>
            <a:endParaRPr lang="en-US" sz="750" spc="-1">
              <a:latin typeface="Arial"/>
            </a:endParaRPr>
          </a:p>
          <a:p>
            <a:pPr>
              <a:lnSpc>
                <a:spcPct val="99000"/>
              </a:lnSpc>
            </a:pPr>
            <a:r>
              <a:rPr lang="en-US" sz="750" spc="-1">
                <a:solidFill>
                  <a:srgbClr val="000000"/>
                </a:solidFill>
                <a:latin typeface="Courier New Bold"/>
                <a:ea typeface="DejaVu Sans"/>
              </a:rPr>
              <a:t>clEnqueueNDRangeKernel()</a:t>
            </a:r>
            <a:endParaRPr lang="en-US" sz="750" spc="-1">
              <a:latin typeface="Arial"/>
            </a:endParaRPr>
          </a:p>
          <a:p>
            <a:pPr>
              <a:lnSpc>
                <a:spcPct val="99000"/>
              </a:lnSpc>
            </a:pPr>
            <a:r>
              <a:rPr lang="en-US" sz="750" spc="-1">
                <a:solidFill>
                  <a:srgbClr val="000000"/>
                </a:solidFill>
                <a:latin typeface="Courier New Bold"/>
                <a:ea typeface="DejaVu Sans"/>
              </a:rPr>
              <a:t>clEnqueueReadBuffer() clEnqueueNDRangeKernel()</a:t>
            </a:r>
            <a:endParaRPr lang="en-US" sz="750" spc="-1">
              <a:latin typeface="Arial"/>
            </a:endParaRPr>
          </a:p>
        </p:txBody>
      </p:sp>
      <p:sp>
        <p:nvSpPr>
          <p:cNvPr id="2285" name="CustomShape 13"/>
          <p:cNvSpPr/>
          <p:nvPr/>
        </p:nvSpPr>
        <p:spPr>
          <a:xfrm flipV="1">
            <a:off x="3924000" y="3359880"/>
            <a:ext cx="2915730" cy="34236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
        <p:nvSpPr>
          <p:cNvPr id="15" name="CustomShape 6">
            <a:extLst>
              <a:ext uri="{FF2B5EF4-FFF2-40B4-BE49-F238E27FC236}">
                <a16:creationId xmlns:a16="http://schemas.microsoft.com/office/drawing/2014/main" id="{7F070CE2-761F-45B6-A22A-27386560AAED}"/>
              </a:ext>
            </a:extLst>
          </p:cNvPr>
          <p:cNvSpPr/>
          <p:nvPr/>
        </p:nvSpPr>
        <p:spPr>
          <a:xfrm>
            <a:off x="1948410" y="1211760"/>
            <a:ext cx="188649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1</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1</a:t>
            </a:r>
            <a:r>
              <a:rPr lang="en-US" sz="1050" spc="-1" baseline="30000" dirty="0">
                <a:solidFill>
                  <a:srgbClr val="000000"/>
                </a:solidFill>
                <a:latin typeface="Trebuchet MS"/>
                <a:ea typeface="DejaVu Sans"/>
              </a:rPr>
              <a:t>st</a:t>
            </a:r>
            <a:r>
              <a:rPr lang="en-US" sz="1050" spc="-1" dirty="0">
                <a:solidFill>
                  <a:srgbClr val="000000"/>
                </a:solidFill>
                <a:latin typeface="Trebuchet MS"/>
                <a:ea typeface="DejaVu Sans"/>
              </a:rPr>
              <a:t> Command Queue</a:t>
            </a:r>
            <a:endParaRPr lang="en-US" sz="1050" spc="-1" dirty="0">
              <a:latin typeface="Arial"/>
            </a:endParaRPr>
          </a:p>
        </p:txBody>
      </p:sp>
      <p:sp>
        <p:nvSpPr>
          <p:cNvPr id="16" name="CustomShape 7">
            <a:extLst>
              <a:ext uri="{FF2B5EF4-FFF2-40B4-BE49-F238E27FC236}">
                <a16:creationId xmlns:a16="http://schemas.microsoft.com/office/drawing/2014/main" id="{F14BF1F6-30C1-47E7-8DA5-54791BC92CFA}"/>
              </a:ext>
            </a:extLst>
          </p:cNvPr>
          <p:cNvSpPr/>
          <p:nvPr/>
        </p:nvSpPr>
        <p:spPr>
          <a:xfrm>
            <a:off x="5363775" y="1191611"/>
            <a:ext cx="192213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gn="ctr">
              <a:lnSpc>
                <a:spcPct val="100000"/>
              </a:lnSpc>
            </a:pPr>
            <a:r>
              <a:rPr lang="en-US" sz="1050" spc="-1" dirty="0">
                <a:solidFill>
                  <a:srgbClr val="000000"/>
                </a:solidFill>
                <a:latin typeface="Trebuchet MS"/>
                <a:ea typeface="DejaVu Sans"/>
              </a:rPr>
              <a:t>2</a:t>
            </a:r>
            <a:r>
              <a:rPr lang="zh-CN" altLang="en-US" sz="1050" spc="-1" dirty="0">
                <a:solidFill>
                  <a:srgbClr val="000000"/>
                </a:solidFill>
                <a:latin typeface="Trebuchet MS"/>
                <a:ea typeface="DejaVu Sans"/>
              </a:rPr>
              <a:t>号命令队列</a:t>
            </a:r>
            <a:endParaRPr lang="en-US" altLang="zh-CN" sz="1050" spc="-1" dirty="0">
              <a:solidFill>
                <a:srgbClr val="000000"/>
              </a:solidFill>
              <a:latin typeface="Trebuchet MS"/>
              <a:ea typeface="DejaVu Sans"/>
            </a:endParaRPr>
          </a:p>
          <a:p>
            <a:pPr algn="ctr">
              <a:lnSpc>
                <a:spcPct val="100000"/>
              </a:lnSpc>
            </a:pPr>
            <a:r>
              <a:rPr lang="en-US" sz="1050" spc="-1" dirty="0">
                <a:solidFill>
                  <a:srgbClr val="000000"/>
                </a:solidFill>
                <a:latin typeface="Trebuchet MS"/>
                <a:ea typeface="DejaVu Sans"/>
              </a:rPr>
              <a:t>2</a:t>
            </a:r>
            <a:r>
              <a:rPr lang="en-US" sz="1050" spc="-1" baseline="30000" dirty="0">
                <a:solidFill>
                  <a:srgbClr val="000000"/>
                </a:solidFill>
                <a:latin typeface="Trebuchet MS"/>
                <a:ea typeface="DejaVu Sans"/>
              </a:rPr>
              <a:t>nd</a:t>
            </a:r>
            <a:r>
              <a:rPr lang="en-US" sz="1050" spc="-1" dirty="0">
                <a:solidFill>
                  <a:srgbClr val="000000"/>
                </a:solidFill>
                <a:latin typeface="Trebuchet MS"/>
                <a:ea typeface="DejaVu Sans"/>
              </a:rPr>
              <a:t> Command Queue</a:t>
            </a:r>
            <a:endParaRPr lang="en-US" sz="1050" spc="-1" dirty="0">
              <a:latin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980834" y="857250"/>
            <a:ext cx="7182333"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2400" spc="-1" dirty="0">
                <a:solidFill>
                  <a:srgbClr val="000000"/>
                </a:solidFill>
                <a:latin typeface="Trebuchet MS"/>
              </a:rPr>
              <a:t>宿主端生成的事件影响命令执行：用户事件</a:t>
            </a:r>
            <a:endParaRPr lang="en-US" altLang="zh-CN" sz="2400" spc="-1" dirty="0">
              <a:solidFill>
                <a:srgbClr val="000000"/>
              </a:solidFill>
              <a:latin typeface="Trebuchet MS"/>
            </a:endParaRPr>
          </a:p>
          <a:p>
            <a:pPr algn="ctr">
              <a:lnSpc>
                <a:spcPct val="100000"/>
              </a:lnSpc>
            </a:pPr>
            <a:r>
              <a:rPr lang="en-US" sz="1650" spc="-1" dirty="0">
                <a:solidFill>
                  <a:srgbClr val="000000"/>
                </a:solidFill>
                <a:latin typeface="Trebuchet MS"/>
              </a:rPr>
              <a:t>Host generated events influencing execution of commands: User events</a:t>
            </a:r>
            <a:endParaRPr lang="en-US" sz="1650" spc="-1" dirty="0">
              <a:latin typeface="Arial"/>
            </a:endParaRPr>
          </a:p>
        </p:txBody>
      </p:sp>
      <p:sp>
        <p:nvSpPr>
          <p:cNvPr id="2287" name="CustomShape 2"/>
          <p:cNvSpPr/>
          <p:nvPr/>
        </p:nvSpPr>
        <p:spPr>
          <a:xfrm>
            <a:off x="1223730" y="1808730"/>
            <a:ext cx="6642270" cy="4104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1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运行在宿主线程（</a:t>
            </a:r>
            <a:r>
              <a:rPr lang="en-US" altLang="zh-CN" sz="2400" spc="-1" dirty="0">
                <a:solidFill>
                  <a:srgbClr val="000000"/>
                </a:solidFill>
                <a:latin typeface="Trebuchet MS"/>
              </a:rPr>
              <a:t> host thread </a:t>
            </a:r>
            <a:r>
              <a:rPr lang="zh-CN" altLang="en-US" sz="2400" spc="-1" dirty="0">
                <a:solidFill>
                  <a:srgbClr val="000000"/>
                </a:solidFill>
                <a:latin typeface="Trebuchet MS"/>
              </a:rPr>
              <a:t>）上的</a:t>
            </a:r>
            <a:r>
              <a:rPr lang="en-US" sz="2400" spc="-1" dirty="0">
                <a:solidFill>
                  <a:srgbClr val="000000"/>
                </a:solidFill>
                <a:latin typeface="Trebuchet MS"/>
              </a:rPr>
              <a:t>“</a:t>
            </a:r>
            <a:r>
              <a:rPr lang="zh-CN" altLang="en-US" sz="2400" spc="-1" dirty="0">
                <a:solidFill>
                  <a:srgbClr val="000000"/>
                </a:solidFill>
                <a:latin typeface="Trebuchet MS"/>
              </a:rPr>
              <a:t>用户代码（</a:t>
            </a:r>
            <a:r>
              <a:rPr lang="en-US" altLang="zh-CN" sz="2400" spc="-1" dirty="0">
                <a:solidFill>
                  <a:srgbClr val="000000"/>
                </a:solidFill>
                <a:latin typeface="Trebuchet MS"/>
              </a:rPr>
              <a:t>user code</a:t>
            </a:r>
            <a:r>
              <a:rPr lang="zh-CN" altLang="en-US" sz="2400" spc="-1" dirty="0">
                <a:solidFill>
                  <a:srgbClr val="000000"/>
                </a:solidFill>
                <a:latin typeface="Trebuchet MS"/>
              </a:rPr>
              <a:t>）</a:t>
            </a:r>
            <a:r>
              <a:rPr lang="en-US" sz="2400" spc="-1" dirty="0">
                <a:solidFill>
                  <a:srgbClr val="000000"/>
                </a:solidFill>
                <a:latin typeface="Trebuchet MS"/>
              </a:rPr>
              <a:t>” </a:t>
            </a:r>
            <a:r>
              <a:rPr lang="zh-CN" altLang="en-US" sz="2400" spc="-1" dirty="0">
                <a:solidFill>
                  <a:srgbClr val="000000"/>
                </a:solidFill>
                <a:latin typeface="Trebuchet MS"/>
              </a:rPr>
              <a:t>可以生成事件对象（</a:t>
            </a:r>
            <a:r>
              <a:rPr lang="en-US" altLang="zh-CN" sz="2400" spc="-1" dirty="0">
                <a:solidFill>
                  <a:srgbClr val="000000"/>
                </a:solidFill>
                <a:latin typeface="Trebuchet MS"/>
              </a:rPr>
              <a:t> event objects </a:t>
            </a:r>
            <a:r>
              <a:rPr lang="zh-CN" altLang="en-US" sz="2400" spc="-1" dirty="0">
                <a:solidFill>
                  <a:srgbClr val="000000"/>
                </a:solidFill>
                <a:latin typeface="Trebuchet MS"/>
              </a:rPr>
              <a:t>）</a:t>
            </a:r>
            <a:endParaRPr lang="en-US" sz="2400" spc="-1" dirty="0">
              <a:latin typeface="Arial"/>
            </a:endParaRPr>
          </a:p>
          <a:p>
            <a:pPr marL="342900">
              <a:spcBef>
                <a:spcPts val="329"/>
              </a:spcBef>
            </a:pPr>
            <a:r>
              <a:rPr lang="en-US" sz="1650" b="1" spc="-1" dirty="0" err="1">
                <a:solidFill>
                  <a:srgbClr val="9BBB59"/>
                </a:solidFill>
                <a:latin typeface="Courier New Bold"/>
              </a:rPr>
              <a:t>cl_event</a:t>
            </a:r>
            <a:r>
              <a:rPr lang="en-US" sz="1650" b="1" spc="-1" dirty="0">
                <a:solidFill>
                  <a:srgbClr val="000000"/>
                </a:solidFill>
                <a:latin typeface="Courier New Bold"/>
              </a:rPr>
              <a:t> </a:t>
            </a:r>
            <a:r>
              <a:rPr lang="en-US" sz="1650" b="1" spc="-1" dirty="0" err="1">
                <a:solidFill>
                  <a:srgbClr val="17375E"/>
                </a:solidFill>
                <a:latin typeface="Courier New Bold"/>
              </a:rPr>
              <a:t>clCreateUserEvent</a:t>
            </a:r>
            <a:r>
              <a:rPr lang="en-US" sz="1650" b="1" spc="-1" dirty="0">
                <a:solidFill>
                  <a:srgbClr val="000000"/>
                </a:solidFill>
                <a:latin typeface="Courier New Bold"/>
              </a:rPr>
              <a:t>(</a:t>
            </a:r>
            <a:r>
              <a:rPr lang="en-US" sz="1650" b="1" spc="-1" dirty="0" err="1">
                <a:solidFill>
                  <a:srgbClr val="9BBB59"/>
                </a:solidFill>
                <a:latin typeface="Courier New Bold"/>
              </a:rPr>
              <a:t>cl_context</a:t>
            </a:r>
            <a:r>
              <a:rPr lang="en-US" sz="1650" b="1" spc="-1" dirty="0">
                <a:solidFill>
                  <a:srgbClr val="000000"/>
                </a:solidFill>
                <a:latin typeface="Courier New Bold"/>
              </a:rPr>
              <a:t> context, </a:t>
            </a:r>
            <a:r>
              <a:rPr lang="en-US" sz="1650" b="1" spc="-1" dirty="0" err="1">
                <a:solidFill>
                  <a:srgbClr val="9BBB59"/>
                </a:solidFill>
                <a:latin typeface="Courier New Bold"/>
              </a:rPr>
              <a:t>cl_int</a:t>
            </a:r>
            <a:r>
              <a:rPr lang="en-US" sz="1650" b="1" spc="-1" dirty="0">
                <a:solidFill>
                  <a:srgbClr val="000000"/>
                </a:solidFill>
                <a:latin typeface="Courier New Bold"/>
              </a:rPr>
              <a:t> *</a:t>
            </a:r>
            <a:r>
              <a:rPr lang="en-US" sz="1650" b="1" spc="-1" dirty="0" err="1">
                <a:solidFill>
                  <a:srgbClr val="000000"/>
                </a:solidFill>
                <a:latin typeface="Courier New Bold"/>
              </a:rPr>
              <a:t>errcode_ret</a:t>
            </a:r>
            <a:r>
              <a:rPr lang="en-US" sz="1650" b="1" spc="-1" dirty="0">
                <a:solidFill>
                  <a:srgbClr val="000000"/>
                </a:solidFill>
                <a:latin typeface="Courier New Bold"/>
              </a:rPr>
              <a:t>)</a:t>
            </a:r>
            <a:endParaRPr lang="en-US" sz="165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创建值 </a:t>
            </a:r>
            <a:r>
              <a:rPr lang="en-US" sz="2400" spc="-1" dirty="0">
                <a:solidFill>
                  <a:srgbClr val="000000"/>
                </a:solidFill>
                <a:latin typeface="Trebuchet MS"/>
              </a:rPr>
              <a:t>CL_SUBMITTED.</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将命令提交队列的另一个事件</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可以将事件设置为某个合法事件值（</a:t>
            </a:r>
            <a:r>
              <a:rPr lang="en-US" altLang="zh-CN" sz="2400" spc="-1" dirty="0">
                <a:solidFill>
                  <a:srgbClr val="000000"/>
                </a:solidFill>
                <a:latin typeface="Trebuchet MS"/>
              </a:rPr>
              <a:t> legal event values </a:t>
            </a:r>
            <a:r>
              <a:rPr lang="zh-CN" altLang="en-US" sz="2400" spc="-1" dirty="0">
                <a:solidFill>
                  <a:srgbClr val="000000"/>
                </a:solidFill>
                <a:latin typeface="Trebuchet MS"/>
              </a:rPr>
              <a:t>）</a:t>
            </a:r>
            <a:endParaRPr lang="en-US" sz="2400" spc="-1" dirty="0">
              <a:latin typeface="Arial"/>
            </a:endParaRPr>
          </a:p>
          <a:p>
            <a:pPr marL="342900">
              <a:spcBef>
                <a:spcPts val="329"/>
              </a:spcBef>
            </a:pPr>
            <a:r>
              <a:rPr lang="en-US" sz="1650" b="1" spc="-1" dirty="0" err="1">
                <a:solidFill>
                  <a:srgbClr val="9BBB59"/>
                </a:solidFill>
                <a:latin typeface="Courier New Bold"/>
              </a:rPr>
              <a:t>cl_int</a:t>
            </a:r>
            <a:r>
              <a:rPr lang="en-US" sz="1650" b="1" spc="-1" dirty="0">
                <a:solidFill>
                  <a:srgbClr val="000000"/>
                </a:solidFill>
                <a:latin typeface="Courier New Bold"/>
              </a:rPr>
              <a:t> </a:t>
            </a:r>
            <a:r>
              <a:rPr lang="en-US" sz="1650" b="1" spc="-1" dirty="0" err="1">
                <a:solidFill>
                  <a:srgbClr val="17375E"/>
                </a:solidFill>
                <a:latin typeface="Courier New Bold"/>
              </a:rPr>
              <a:t>clSetUserEventStatus</a:t>
            </a:r>
            <a:r>
              <a:rPr lang="en-US" sz="1650" b="1" spc="-1" dirty="0">
                <a:solidFill>
                  <a:srgbClr val="000000"/>
                </a:solidFill>
                <a:latin typeface="Courier New Bold"/>
              </a:rPr>
              <a:t>(</a:t>
            </a:r>
            <a:r>
              <a:rPr lang="en-US" sz="1650" b="1" spc="-1" dirty="0" err="1">
                <a:solidFill>
                  <a:srgbClr val="9BBB59"/>
                </a:solidFill>
                <a:latin typeface="Courier New Bold"/>
              </a:rPr>
              <a:t>cl_event</a:t>
            </a:r>
            <a:r>
              <a:rPr lang="en-US" sz="1650" b="1" spc="-1" dirty="0">
                <a:solidFill>
                  <a:srgbClr val="000000"/>
                </a:solidFill>
                <a:latin typeface="Courier New Bold"/>
              </a:rPr>
              <a:t> event, </a:t>
            </a:r>
            <a:r>
              <a:rPr lang="en-US" sz="1650" b="1" spc="-1" dirty="0" err="1">
                <a:solidFill>
                  <a:srgbClr val="9BBB59"/>
                </a:solidFill>
                <a:latin typeface="Courier New Bold"/>
              </a:rPr>
              <a:t>cl_int</a:t>
            </a:r>
            <a:r>
              <a:rPr lang="en-US" sz="1650" b="1" spc="-1" dirty="0">
                <a:solidFill>
                  <a:srgbClr val="000000"/>
                </a:solidFill>
                <a:latin typeface="Courier New Bold"/>
              </a:rPr>
              <a:t> </a:t>
            </a:r>
            <a:r>
              <a:rPr lang="en-US" sz="1650" b="1" spc="-1" dirty="0" err="1">
                <a:solidFill>
                  <a:srgbClr val="000000"/>
                </a:solidFill>
                <a:latin typeface="Courier New Bold"/>
              </a:rPr>
              <a:t>execution_status</a:t>
            </a:r>
            <a:r>
              <a:rPr lang="en-US" sz="1650" b="1" spc="-1" dirty="0">
                <a:solidFill>
                  <a:srgbClr val="000000"/>
                </a:solidFill>
                <a:latin typeface="Courier New Bold"/>
              </a:rPr>
              <a:t>)</a:t>
            </a:r>
            <a:endParaRPr lang="en-US" sz="165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应用案例：队列命令块，等待用户输入确定内存状态然后再继续执行</a:t>
            </a:r>
            <a:endParaRPr lang="en-US" sz="2400" spc="-1" dirty="0">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223730" y="94473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2700" spc="-1" dirty="0">
                <a:solidFill>
                  <a:srgbClr val="000000"/>
                </a:solidFill>
                <a:latin typeface="Trebuchet MS"/>
              </a:rPr>
              <a:t>命令生成事件影响宿主代码执行</a:t>
            </a:r>
            <a:endParaRPr lang="en-US" altLang="zh-CN" sz="2700" spc="-1" dirty="0">
              <a:solidFill>
                <a:srgbClr val="000000"/>
              </a:solidFill>
              <a:latin typeface="Trebuchet MS"/>
            </a:endParaRPr>
          </a:p>
          <a:p>
            <a:pPr algn="ctr">
              <a:lnSpc>
                <a:spcPct val="100000"/>
              </a:lnSpc>
            </a:pPr>
            <a:r>
              <a:rPr lang="en-US" sz="1500" spc="-1" dirty="0">
                <a:solidFill>
                  <a:srgbClr val="000000"/>
                </a:solidFill>
                <a:latin typeface="Trebuchet MS"/>
              </a:rPr>
              <a:t>Command generated events influencing execution of host code</a:t>
            </a:r>
            <a:endParaRPr lang="en-US" sz="1500" spc="-1" dirty="0">
              <a:latin typeface="Arial"/>
            </a:endParaRPr>
          </a:p>
        </p:txBody>
      </p:sp>
      <p:sp>
        <p:nvSpPr>
          <p:cNvPr id="2289" name="CustomShape 2"/>
          <p:cNvSpPr/>
          <p:nvPr/>
        </p:nvSpPr>
        <p:spPr>
          <a:xfrm>
            <a:off x="1223730" y="2057400"/>
            <a:ext cx="6696270" cy="3855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宿主上运行的线程可以暂停，等待事件列表完成。可以通过下面的函数实现：</a:t>
            </a:r>
            <a:endParaRPr lang="en-US" sz="2400" spc="-1" dirty="0">
              <a:latin typeface="Arial"/>
            </a:endParaRPr>
          </a:p>
          <a:p>
            <a:pPr marL="342900">
              <a:spcBef>
                <a:spcPts val="421"/>
              </a:spcBef>
            </a:pPr>
            <a:r>
              <a:rPr lang="en-US" sz="2100" b="1" spc="-1" dirty="0" err="1">
                <a:solidFill>
                  <a:srgbClr val="8064A2"/>
                </a:solidFill>
                <a:latin typeface="Courier New Bold"/>
              </a:rPr>
              <a:t>cl_int</a:t>
            </a:r>
            <a:r>
              <a:rPr lang="en-US" sz="2100" b="1" spc="-1" dirty="0">
                <a:solidFill>
                  <a:srgbClr val="8064A2"/>
                </a:solidFill>
                <a:latin typeface="Courier New Bold"/>
              </a:rPr>
              <a:t> </a:t>
            </a:r>
            <a:r>
              <a:rPr lang="en-US" sz="2100" b="1" spc="-1" dirty="0" err="1">
                <a:solidFill>
                  <a:srgbClr val="17375E"/>
                </a:solidFill>
                <a:latin typeface="Courier New Bold"/>
              </a:rPr>
              <a:t>clWaitForEvents</a:t>
            </a:r>
            <a:r>
              <a:rPr lang="en-US" sz="2100" b="1" spc="-1" dirty="0">
                <a:solidFill>
                  <a:srgbClr val="000000"/>
                </a:solidFill>
                <a:latin typeface="Courier New Bold"/>
              </a:rPr>
              <a:t>(</a:t>
            </a:r>
            <a:endParaRPr lang="en-US" sz="2100" spc="-1" dirty="0">
              <a:latin typeface="Arial"/>
            </a:endParaRPr>
          </a:p>
          <a:p>
            <a:pPr marL="342900">
              <a:spcBef>
                <a:spcPts val="421"/>
              </a:spcBef>
            </a:pPr>
            <a:r>
              <a:rPr lang="en-US" sz="2100" b="1" spc="-1" dirty="0">
                <a:solidFill>
                  <a:srgbClr val="000000"/>
                </a:solidFill>
                <a:latin typeface="Courier New Bold"/>
              </a:rPr>
              <a:t>	</a:t>
            </a:r>
            <a:r>
              <a:rPr lang="en-US" sz="2100" b="1" spc="-1" dirty="0" err="1">
                <a:solidFill>
                  <a:srgbClr val="8064A2"/>
                </a:solidFill>
                <a:latin typeface="Courier New Bold"/>
              </a:rPr>
              <a:t>cl_uint</a:t>
            </a:r>
            <a:r>
              <a:rPr lang="en-US" sz="2100" b="1" spc="-1" dirty="0">
                <a:solidFill>
                  <a:srgbClr val="8064A2"/>
                </a:solidFill>
                <a:latin typeface="Courier New Bold"/>
              </a:rPr>
              <a:t> </a:t>
            </a:r>
            <a:r>
              <a:rPr lang="en-US" sz="2100" b="1" spc="-1" dirty="0" err="1">
                <a:solidFill>
                  <a:srgbClr val="000000"/>
                </a:solidFill>
                <a:latin typeface="Courier New Bold"/>
              </a:rPr>
              <a:t>num_events</a:t>
            </a:r>
            <a:r>
              <a:rPr lang="en-US" sz="2100" b="1" spc="-1" dirty="0">
                <a:solidFill>
                  <a:srgbClr val="000000"/>
                </a:solidFill>
                <a:latin typeface="Courier New Bold"/>
              </a:rPr>
              <a:t>,</a:t>
            </a:r>
            <a:endParaRPr lang="en-US" sz="2100" spc="-1" dirty="0">
              <a:latin typeface="Arial"/>
            </a:endParaRPr>
          </a:p>
          <a:p>
            <a:pPr marL="342900">
              <a:spcBef>
                <a:spcPts val="421"/>
              </a:spcBef>
            </a:pPr>
            <a:r>
              <a:rPr lang="en-US" sz="2100" b="1" spc="-1" dirty="0">
                <a:solidFill>
                  <a:srgbClr val="000000"/>
                </a:solidFill>
                <a:latin typeface="Courier New Bold"/>
              </a:rPr>
              <a:t>	</a:t>
            </a:r>
            <a:r>
              <a:rPr lang="en-US" sz="2100" b="1" spc="-1" dirty="0">
                <a:solidFill>
                  <a:srgbClr val="C0504D"/>
                </a:solidFill>
                <a:latin typeface="Courier New Bold"/>
              </a:rPr>
              <a:t>const</a:t>
            </a:r>
            <a:r>
              <a:rPr lang="en-US" sz="2100" b="1" spc="-1" dirty="0">
                <a:solidFill>
                  <a:srgbClr val="000000"/>
                </a:solidFill>
                <a:latin typeface="Courier New Bold"/>
              </a:rPr>
              <a:t> </a:t>
            </a:r>
            <a:r>
              <a:rPr lang="en-US" sz="2100" b="1" spc="-1" dirty="0" err="1">
                <a:solidFill>
                  <a:srgbClr val="8064A2"/>
                </a:solidFill>
                <a:latin typeface="Courier New Bold"/>
              </a:rPr>
              <a:t>cl_event</a:t>
            </a:r>
            <a:r>
              <a:rPr lang="en-US" sz="2100" b="1" spc="-1" dirty="0">
                <a:solidFill>
                  <a:srgbClr val="8064A2"/>
                </a:solidFill>
                <a:latin typeface="Courier New Bold"/>
              </a:rPr>
              <a:t> </a:t>
            </a:r>
            <a:r>
              <a:rPr lang="en-US" sz="2100" b="1" spc="-1" dirty="0">
                <a:solidFill>
                  <a:srgbClr val="000000"/>
                </a:solidFill>
                <a:latin typeface="Courier New Bold"/>
              </a:rPr>
              <a:t>*</a:t>
            </a:r>
            <a:r>
              <a:rPr lang="en-US" sz="2100" b="1" spc="-1" dirty="0" err="1">
                <a:solidFill>
                  <a:srgbClr val="000000"/>
                </a:solidFill>
                <a:latin typeface="Courier New Bold"/>
              </a:rPr>
              <a:t>event_list</a:t>
            </a:r>
            <a:r>
              <a:rPr lang="en-US" sz="2100" b="1" spc="-1" dirty="0">
                <a:solidFill>
                  <a:srgbClr val="000000"/>
                </a:solidFill>
                <a:latin typeface="Courier New Bold"/>
              </a:rPr>
              <a:t>)</a:t>
            </a:r>
            <a:endParaRPr lang="en-US" sz="2100" spc="-1" dirty="0">
              <a:latin typeface="Arial"/>
            </a:endParaRPr>
          </a:p>
          <a:p>
            <a:pPr marL="342900">
              <a:spcBef>
                <a:spcPts val="481"/>
              </a:spcBef>
            </a:pPr>
            <a:endParaRPr lang="en-US" sz="2100" spc="-1" dirty="0">
              <a:latin typeface="Arial"/>
            </a:endParaRPr>
          </a:p>
          <a:p>
            <a:pPr marL="342900">
              <a:spcBef>
                <a:spcPts val="48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应用案例： 宿主代码等待一个事件完成，然后再从事件中提取信息</a:t>
            </a:r>
            <a:endParaRPr lang="en-US" sz="2400" spc="-1" dirty="0">
              <a:latin typeface="Arial"/>
            </a:endParaRPr>
          </a:p>
        </p:txBody>
      </p:sp>
      <p:sp>
        <p:nvSpPr>
          <p:cNvPr id="2290" name="CustomShape 3"/>
          <p:cNvSpPr/>
          <p:nvPr/>
        </p:nvSpPr>
        <p:spPr>
          <a:xfrm>
            <a:off x="5431735" y="3185460"/>
            <a:ext cx="2753730" cy="5243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500" spc="-1" dirty="0">
                <a:solidFill>
                  <a:srgbClr val="4F81BD"/>
                </a:solidFill>
                <a:latin typeface="Trebuchet MS"/>
                <a:ea typeface="DejaVu Sans"/>
              </a:rPr>
              <a:t>要等待的事件个数</a:t>
            </a:r>
            <a:endParaRPr lang="en-US" altLang="zh-CN" sz="1500" spc="-1" dirty="0">
              <a:solidFill>
                <a:srgbClr val="4F81BD"/>
              </a:solidFill>
              <a:latin typeface="Trebuchet MS"/>
              <a:ea typeface="DejaVu Sans"/>
            </a:endParaRPr>
          </a:p>
          <a:p>
            <a:pPr>
              <a:lnSpc>
                <a:spcPct val="100000"/>
              </a:lnSpc>
            </a:pPr>
            <a:r>
              <a:rPr lang="en-US" sz="1500" spc="-1" dirty="0">
                <a:solidFill>
                  <a:srgbClr val="4F81BD"/>
                </a:solidFill>
                <a:latin typeface="Trebuchet MS"/>
                <a:ea typeface="DejaVu Sans"/>
              </a:rPr>
              <a:t>Number of events to wait on</a:t>
            </a:r>
            <a:endParaRPr lang="en-US" sz="1500" spc="-1" dirty="0">
              <a:latin typeface="Arial"/>
            </a:endParaRPr>
          </a:p>
        </p:txBody>
      </p:sp>
      <p:sp>
        <p:nvSpPr>
          <p:cNvPr id="2291" name="CustomShape 4"/>
          <p:cNvSpPr/>
          <p:nvPr/>
        </p:nvSpPr>
        <p:spPr>
          <a:xfrm flipH="1" flipV="1">
            <a:off x="4996371" y="3429001"/>
            <a:ext cx="435364" cy="50426"/>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5954973" y="3965760"/>
            <a:ext cx="4275141" cy="7530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500" spc="-1" dirty="0">
                <a:solidFill>
                  <a:srgbClr val="4F81BD"/>
                </a:solidFill>
                <a:latin typeface="Trebuchet MS"/>
                <a:ea typeface="DejaVu Sans"/>
              </a:rPr>
              <a:t>指向事件列表的一个指针数组</a:t>
            </a:r>
            <a:endParaRPr lang="en-US" altLang="zh-CN" sz="1500" spc="-1" dirty="0">
              <a:solidFill>
                <a:srgbClr val="4F81BD"/>
              </a:solidFill>
              <a:latin typeface="Trebuchet MS"/>
              <a:ea typeface="DejaVu Sans"/>
            </a:endParaRPr>
          </a:p>
          <a:p>
            <a:pPr>
              <a:lnSpc>
                <a:spcPct val="100000"/>
              </a:lnSpc>
            </a:pPr>
            <a:r>
              <a:rPr lang="en-US" sz="1500" spc="-1" dirty="0">
                <a:solidFill>
                  <a:srgbClr val="4F81BD"/>
                </a:solidFill>
                <a:latin typeface="Trebuchet MS"/>
                <a:ea typeface="DejaVu Sans"/>
              </a:rPr>
              <a:t>An array of pointers to event object</a:t>
            </a:r>
            <a:endParaRPr lang="en-US" sz="1500" spc="-1" dirty="0">
              <a:latin typeface="Arial"/>
            </a:endParaRPr>
          </a:p>
        </p:txBody>
      </p:sp>
      <p:sp>
        <p:nvSpPr>
          <p:cNvPr id="2293" name="CustomShape 6"/>
          <p:cNvSpPr/>
          <p:nvPr/>
        </p:nvSpPr>
        <p:spPr>
          <a:xfrm flipH="1" flipV="1">
            <a:off x="5323826" y="4048661"/>
            <a:ext cx="594270" cy="1520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txBody>
          <a:bodyPr/>
          <a:lstStyle/>
          <a:p>
            <a:endParaRPr lang="zh-CN" alt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分析事件</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Profiling with Events</a:t>
            </a:r>
            <a:endParaRPr lang="en-US" spc="-1" dirty="0">
              <a:latin typeface="Arial"/>
            </a:endParaRPr>
          </a:p>
        </p:txBody>
      </p:sp>
      <p:sp>
        <p:nvSpPr>
          <p:cNvPr id="2295" name="CustomShape 2"/>
          <p:cNvSpPr/>
          <p:nvPr/>
        </p:nvSpPr>
        <p:spPr>
          <a:xfrm>
            <a:off x="1277730" y="2057400"/>
            <a:ext cx="6588270" cy="3801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850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是面向性能的编程语言（</a:t>
            </a:r>
            <a:r>
              <a:rPr lang="en-US" altLang="zh-CN" sz="2400" spc="-1" dirty="0">
                <a:solidFill>
                  <a:srgbClr val="000000"/>
                </a:solidFill>
                <a:latin typeface="Trebuchet MS"/>
              </a:rPr>
              <a:t> performance oriented  language</a:t>
            </a:r>
            <a:r>
              <a:rPr lang="zh-CN" altLang="en-US" sz="2400" spc="-1" dirty="0">
                <a:solidFill>
                  <a:srgbClr val="000000"/>
                </a:solidFill>
                <a:latin typeface="Trebuchet MS"/>
              </a:rPr>
              <a:t>）</a:t>
            </a:r>
            <a:r>
              <a:rPr lang="en-US" sz="2400" spc="-1" dirty="0">
                <a:solidFill>
                  <a:srgbClr val="000000"/>
                </a:solidFill>
                <a:latin typeface="Trebuchet MS"/>
              </a:rPr>
              <a:t>  …  </a:t>
            </a:r>
            <a:r>
              <a:rPr lang="zh-CN" altLang="en-US" sz="2400" spc="-1" dirty="0">
                <a:solidFill>
                  <a:srgbClr val="000000"/>
                </a:solidFill>
                <a:latin typeface="Trebuchet MS"/>
              </a:rPr>
              <a:t>因此在 </a:t>
            </a:r>
            <a:r>
              <a:rPr lang="en-US" altLang="zh-CN" sz="2400" spc="-1" dirty="0">
                <a:solidFill>
                  <a:srgbClr val="000000"/>
                </a:solidFill>
                <a:latin typeface="Trebuchet MS"/>
              </a:rPr>
              <a:t>OpenCL </a:t>
            </a:r>
            <a:r>
              <a:rPr lang="zh-CN" altLang="en-US" sz="2400" spc="-1" dirty="0">
                <a:solidFill>
                  <a:srgbClr val="000000"/>
                </a:solidFill>
                <a:latin typeface="Trebuchet MS"/>
              </a:rPr>
              <a:t>开发中 性能分析是关键步骤</a:t>
            </a:r>
            <a:endParaRPr lang="en-US" sz="2400" spc="-1" dirty="0">
              <a:latin typeface="Arial"/>
            </a:endParaRPr>
          </a:p>
          <a:p>
            <a:pPr marL="257310" indent="-256770">
              <a:spcBef>
                <a:spcPts val="481"/>
              </a:spcBef>
              <a:buClr>
                <a:srgbClr val="000000"/>
              </a:buClr>
              <a:buFont typeface="Arial"/>
              <a:buChar char="•"/>
            </a:pPr>
            <a:r>
              <a:rPr lang="en-US" altLang="zh-CN" sz="2400" spc="-1" dirty="0">
                <a:solidFill>
                  <a:srgbClr val="000000"/>
                </a:solidFill>
                <a:latin typeface="Trebuchet MS"/>
              </a:rPr>
              <a:t>OpenCL </a:t>
            </a:r>
            <a:r>
              <a:rPr lang="zh-CN" altLang="en-US" sz="2400" spc="-1" dirty="0">
                <a:solidFill>
                  <a:srgbClr val="000000"/>
                </a:solidFill>
                <a:latin typeface="Trebuchet MS"/>
              </a:rPr>
              <a:t>规范（</a:t>
            </a:r>
            <a:r>
              <a:rPr lang="en-US" altLang="zh-CN" sz="2400" spc="-1" dirty="0">
                <a:solidFill>
                  <a:srgbClr val="000000"/>
                </a:solidFill>
                <a:latin typeface="Trebuchet MS"/>
              </a:rPr>
              <a:t>specification</a:t>
            </a:r>
            <a:r>
              <a:rPr lang="zh-CN" altLang="en-US" sz="2400" spc="-1" dirty="0">
                <a:solidFill>
                  <a:srgbClr val="000000"/>
                </a:solidFill>
                <a:latin typeface="Trebuchet MS"/>
              </a:rPr>
              <a:t>）定义了一种收集分析信息的简便方法</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可以用于命令队列（</a:t>
            </a:r>
            <a:r>
              <a:rPr lang="en-US" altLang="zh-CN" sz="2400" spc="-1" dirty="0">
                <a:solidFill>
                  <a:srgbClr val="000000"/>
                </a:solidFill>
                <a:latin typeface="Trebuchet MS"/>
              </a:rPr>
              <a:t>command queue</a:t>
            </a:r>
            <a:r>
              <a:rPr lang="zh-CN" altLang="en-US" sz="2400" spc="-1" dirty="0">
                <a:solidFill>
                  <a:srgbClr val="000000"/>
                </a:solidFill>
                <a:latin typeface="Trebuchet MS"/>
              </a:rPr>
              <a:t>）中大多数命令</a:t>
            </a:r>
            <a:r>
              <a:rPr lang="en-US" sz="2400" spc="-1" dirty="0">
                <a:solidFill>
                  <a:srgbClr val="000000"/>
                </a:solidFill>
                <a:latin typeface="Trebuchet MS"/>
              </a:rPr>
              <a:t> … </a:t>
            </a:r>
            <a:r>
              <a:rPr lang="zh-CN" altLang="en-US" sz="2400" spc="-1" dirty="0">
                <a:solidFill>
                  <a:srgbClr val="000000"/>
                </a:solidFill>
                <a:latin typeface="Trebuchet MS"/>
              </a:rPr>
              <a:t>包括</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对内存对象进行读、写、映射（</a:t>
            </a:r>
            <a:r>
              <a:rPr lang="en-US" altLang="zh-CN" sz="2100" spc="-1" dirty="0">
                <a:solidFill>
                  <a:srgbClr val="000000"/>
                </a:solidFill>
                <a:latin typeface="Trebuchet MS"/>
              </a:rPr>
              <a:t>map</a:t>
            </a:r>
            <a:r>
              <a:rPr lang="zh-CN" altLang="en-US" sz="2100" spc="-1" dirty="0">
                <a:solidFill>
                  <a:srgbClr val="000000"/>
                </a:solidFill>
                <a:latin typeface="Trebuchet MS"/>
              </a:rPr>
              <a:t>）、复制的命令</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将核函数（</a:t>
            </a:r>
            <a:r>
              <a:rPr lang="en-US" altLang="zh-CN" sz="2100" spc="-1" dirty="0">
                <a:solidFill>
                  <a:srgbClr val="000000"/>
                </a:solidFill>
                <a:latin typeface="Trebuchet MS"/>
              </a:rPr>
              <a:t>kernel</a:t>
            </a:r>
            <a:r>
              <a:rPr lang="zh-CN" altLang="en-US" sz="2100" spc="-1" dirty="0">
                <a:solidFill>
                  <a:srgbClr val="000000"/>
                </a:solidFill>
                <a:latin typeface="Trebuchet MS"/>
              </a:rPr>
              <a:t>）、任务（</a:t>
            </a:r>
            <a:r>
              <a:rPr lang="en-US" altLang="zh-CN" sz="2100" spc="-1" dirty="0">
                <a:solidFill>
                  <a:srgbClr val="000000"/>
                </a:solidFill>
                <a:latin typeface="Trebuchet MS"/>
              </a:rPr>
              <a:t>task</a:t>
            </a:r>
            <a:r>
              <a:rPr lang="zh-CN" altLang="en-US" sz="2100" spc="-1" dirty="0">
                <a:solidFill>
                  <a:srgbClr val="000000"/>
                </a:solidFill>
                <a:latin typeface="Trebuchet MS"/>
              </a:rPr>
              <a:t>）和原生核函数（</a:t>
            </a:r>
            <a:r>
              <a:rPr lang="en-US" altLang="zh-CN" sz="2100" spc="-1" dirty="0">
                <a:solidFill>
                  <a:srgbClr val="000000"/>
                </a:solidFill>
                <a:latin typeface="Trebuchet MS"/>
              </a:rPr>
              <a:t>native kernel</a:t>
            </a:r>
            <a:r>
              <a:rPr lang="zh-CN" altLang="en-US" sz="2100" spc="-1" dirty="0">
                <a:solidFill>
                  <a:srgbClr val="000000"/>
                </a:solidFill>
                <a:latin typeface="Trebuchet MS"/>
              </a:rPr>
              <a:t>）提交队列的命令</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获取（</a:t>
            </a:r>
            <a:r>
              <a:rPr lang="en-US" altLang="zh-CN" sz="2100" spc="-1" dirty="0">
                <a:solidFill>
                  <a:srgbClr val="000000"/>
                </a:solidFill>
                <a:latin typeface="Trebuchet MS"/>
              </a:rPr>
              <a:t>acquire</a:t>
            </a:r>
            <a:r>
              <a:rPr lang="zh-CN" altLang="en-US" sz="2100" spc="-1" dirty="0">
                <a:solidFill>
                  <a:srgbClr val="000000"/>
                </a:solidFill>
                <a:latin typeface="Trebuchet MS"/>
              </a:rPr>
              <a:t>）或者释放（</a:t>
            </a:r>
            <a:r>
              <a:rPr lang="en-US" altLang="zh-CN" sz="2100" spc="-1" dirty="0">
                <a:solidFill>
                  <a:srgbClr val="000000"/>
                </a:solidFill>
                <a:latin typeface="Trebuchet MS"/>
              </a:rPr>
              <a:t>release</a:t>
            </a:r>
            <a:r>
              <a:rPr lang="zh-CN" altLang="en-US" sz="2100" spc="-1" dirty="0">
                <a:solidFill>
                  <a:srgbClr val="000000"/>
                </a:solidFill>
                <a:latin typeface="Trebuchet MS"/>
              </a:rPr>
              <a:t>）</a:t>
            </a:r>
            <a:r>
              <a:rPr lang="en-US" altLang="zh-CN" sz="2100" spc="-1" dirty="0">
                <a:solidFill>
                  <a:srgbClr val="000000"/>
                </a:solidFill>
                <a:latin typeface="Trebuchet MS"/>
              </a:rPr>
              <a:t>OpenCL </a:t>
            </a:r>
            <a:r>
              <a:rPr lang="zh-CN" altLang="en-US" sz="2100" spc="-1" dirty="0">
                <a:solidFill>
                  <a:srgbClr val="000000"/>
                </a:solidFill>
                <a:latin typeface="Trebuchet MS"/>
              </a:rPr>
              <a:t>对象</a:t>
            </a: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讲一个事件转换成一个不透明对象（</a:t>
            </a:r>
            <a:r>
              <a:rPr lang="en-US" altLang="zh-CN" sz="2400" spc="-1" dirty="0">
                <a:solidFill>
                  <a:srgbClr val="000000"/>
                </a:solidFill>
                <a:latin typeface="Trebuchet MS"/>
              </a:rPr>
              <a:t>opaque object</a:t>
            </a:r>
            <a:r>
              <a:rPr lang="zh-CN" altLang="en-US" sz="2400" spc="-1" dirty="0">
                <a:solidFill>
                  <a:srgbClr val="000000"/>
                </a:solidFill>
                <a:latin typeface="Trebuchet MS"/>
              </a:rPr>
              <a:t>）来保存计时数据就可以进行分析了</a:t>
            </a:r>
            <a:endParaRPr lang="en-US" sz="2400" spc="-1" dirty="0">
              <a:latin typeface="Arial"/>
            </a:endParaRPr>
          </a:p>
          <a:p>
            <a:pPr>
              <a:spcBef>
                <a:spcPts val="481"/>
              </a:spcBef>
            </a:pPr>
            <a:endParaRPr lang="en-US" sz="2400" spc="-1" dirty="0">
              <a:latin typeface="Arial"/>
            </a:endParaRPr>
          </a:p>
          <a:p>
            <a:pPr>
              <a:spcBef>
                <a:spcPts val="481"/>
              </a:spcBef>
            </a:pPr>
            <a:endParaRPr lang="en-US" sz="2400" spc="-1" dirty="0">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1485900" y="890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使用分析接口</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Using the Profiling interface</a:t>
            </a:r>
            <a:endParaRPr lang="en-US" sz="1650" spc="-1" dirty="0">
              <a:latin typeface="Arial"/>
            </a:endParaRPr>
          </a:p>
        </p:txBody>
      </p:sp>
      <p:sp>
        <p:nvSpPr>
          <p:cNvPr id="2297" name="CustomShape 2"/>
          <p:cNvSpPr/>
          <p:nvPr/>
        </p:nvSpPr>
        <p:spPr>
          <a:xfrm>
            <a:off x="1277730" y="1733400"/>
            <a:ext cx="6588270" cy="10470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00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当一个命令队列创建的时候设置包含一个 </a:t>
            </a:r>
            <a:r>
              <a:rPr lang="en-US" altLang="zh-CN" sz="2400" spc="-1" dirty="0">
                <a:solidFill>
                  <a:srgbClr val="000000"/>
                </a:solidFill>
                <a:latin typeface="Trebuchet MS"/>
              </a:rPr>
              <a:t>CL_QUEUE_PROFILING_ENABLE  </a:t>
            </a:r>
            <a:r>
              <a:rPr lang="zh-CN" altLang="en-US" sz="2400" spc="-1" dirty="0">
                <a:solidFill>
                  <a:srgbClr val="000000"/>
                </a:solidFill>
                <a:latin typeface="Trebuchet MS"/>
              </a:rPr>
              <a:t>的标识符（</a:t>
            </a:r>
            <a:r>
              <a:rPr lang="en-US" altLang="zh-CN" sz="2400" spc="-1" dirty="0">
                <a:solidFill>
                  <a:srgbClr val="000000"/>
                </a:solidFill>
                <a:latin typeface="Trebuchet MS"/>
              </a:rPr>
              <a:t>flag</a:t>
            </a:r>
            <a:r>
              <a:rPr lang="zh-CN" altLang="en-US" sz="2400" spc="-1" dirty="0">
                <a:solidFill>
                  <a:srgbClr val="000000"/>
                </a:solidFill>
                <a:latin typeface="Trebuchet MS"/>
              </a:rPr>
              <a:t>）就启动分析了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启用分析后可以用下面的函数提取计时信息</a:t>
            </a:r>
            <a:endParaRPr lang="en-US" sz="2400" spc="-1" dirty="0">
              <a:latin typeface="Arial"/>
            </a:endParaRPr>
          </a:p>
        </p:txBody>
      </p:sp>
      <p:sp>
        <p:nvSpPr>
          <p:cNvPr id="2298" name="CustomShape 3"/>
          <p:cNvSpPr/>
          <p:nvPr/>
        </p:nvSpPr>
        <p:spPr>
          <a:xfrm>
            <a:off x="2357730" y="3324780"/>
            <a:ext cx="4266000" cy="14396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500" b="1" spc="-1">
                <a:solidFill>
                  <a:srgbClr val="8064A2"/>
                </a:solidFill>
                <a:latin typeface="Courier New Bold"/>
                <a:ea typeface="DejaVu Sans"/>
              </a:rPr>
              <a:t>cl_int </a:t>
            </a:r>
            <a:r>
              <a:rPr lang="en-US" sz="1500" b="1" spc="-1">
                <a:solidFill>
                  <a:srgbClr val="17375E"/>
                </a:solidFill>
                <a:latin typeface="Courier New Bold"/>
                <a:ea typeface="DejaVu Sans"/>
              </a:rPr>
              <a:t>clGetEventProfilingInfo</a:t>
            </a:r>
            <a:r>
              <a:rPr lang="en-US" sz="1500" b="1" spc="-1">
                <a:solidFill>
                  <a:srgbClr val="000000"/>
                </a:solidFill>
                <a:latin typeface="Courier New Bold"/>
                <a:ea typeface="DejaVu Sans"/>
              </a:rPr>
              <a:t>(</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8064A2"/>
                </a:solidFill>
                <a:latin typeface="Courier New Bold"/>
                <a:ea typeface="DejaVu Sans"/>
              </a:rPr>
              <a:t>cl_event </a:t>
            </a:r>
            <a:r>
              <a:rPr lang="en-US" sz="1500" b="1" spc="-1">
                <a:solidFill>
                  <a:srgbClr val="000000"/>
                </a:solidFill>
                <a:latin typeface="Courier New Bold"/>
                <a:ea typeface="DejaVu Sans"/>
              </a:rPr>
              <a:t>event,</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8064A2"/>
                </a:solidFill>
                <a:latin typeface="Courier New Bold"/>
                <a:ea typeface="DejaVu Sans"/>
              </a:rPr>
              <a:t>cl_profiling_info </a:t>
            </a:r>
            <a:r>
              <a:rPr lang="en-US" sz="1500" b="1" spc="-1">
                <a:solidFill>
                  <a:srgbClr val="000000"/>
                </a:solidFill>
                <a:latin typeface="Courier New Bold"/>
                <a:ea typeface="DejaVu Sans"/>
              </a:rPr>
              <a:t>param_name,</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C0504D"/>
                </a:solidFill>
                <a:latin typeface="Courier New Bold"/>
                <a:ea typeface="DejaVu Sans"/>
              </a:rPr>
              <a:t>size_t </a:t>
            </a:r>
            <a:r>
              <a:rPr lang="en-US" sz="1500" b="1" spc="-1">
                <a:solidFill>
                  <a:srgbClr val="000000"/>
                </a:solidFill>
                <a:latin typeface="Courier New Bold"/>
                <a:ea typeface="DejaVu Sans"/>
              </a:rPr>
              <a:t>param_value_size,</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C0504D"/>
                </a:solidFill>
                <a:latin typeface="Courier New Bold"/>
                <a:ea typeface="DejaVu Sans"/>
              </a:rPr>
              <a:t>void</a:t>
            </a:r>
            <a:r>
              <a:rPr lang="en-US" sz="1500" b="1" spc="-1">
                <a:solidFill>
                  <a:srgbClr val="000000"/>
                </a:solidFill>
                <a:latin typeface="Courier New Bold"/>
                <a:ea typeface="DejaVu Sans"/>
              </a:rPr>
              <a:t> *param_value,</a:t>
            </a:r>
            <a:endParaRPr lang="en-US" sz="1500" spc="-1">
              <a:latin typeface="Arial"/>
            </a:endParaRPr>
          </a:p>
          <a:p>
            <a:pPr>
              <a:lnSpc>
                <a:spcPct val="100000"/>
              </a:lnSpc>
            </a:pPr>
            <a:r>
              <a:rPr lang="en-US" sz="1500" b="1" spc="-1">
                <a:solidFill>
                  <a:srgbClr val="000000"/>
                </a:solidFill>
                <a:latin typeface="Courier New Bold"/>
                <a:ea typeface="DejaVu Sans"/>
              </a:rPr>
              <a:t>	</a:t>
            </a:r>
            <a:r>
              <a:rPr lang="en-US" sz="1500" b="1" spc="-1">
                <a:solidFill>
                  <a:srgbClr val="C0504D"/>
                </a:solidFill>
                <a:latin typeface="Courier New Bold"/>
                <a:ea typeface="DejaVu Sans"/>
              </a:rPr>
              <a:t>size_t </a:t>
            </a:r>
            <a:r>
              <a:rPr lang="en-US" sz="1500" b="1" spc="-1">
                <a:solidFill>
                  <a:srgbClr val="000000"/>
                </a:solidFill>
                <a:latin typeface="Courier New Bold"/>
                <a:ea typeface="DejaVu Sans"/>
              </a:rPr>
              <a:t>*param_value_size_ret)</a:t>
            </a:r>
            <a:endParaRPr lang="en-US" sz="1500" spc="-1">
              <a:latin typeface="Arial"/>
            </a:endParaRPr>
          </a:p>
        </p:txBody>
      </p:sp>
      <p:sp>
        <p:nvSpPr>
          <p:cNvPr id="2299" name="CustomShape 4"/>
          <p:cNvSpPr/>
          <p:nvPr/>
        </p:nvSpPr>
        <p:spPr>
          <a:xfrm>
            <a:off x="789535" y="4024620"/>
            <a:ext cx="1783925" cy="10956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分析数据的预期和实际大小</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Expected and actual size of profiling data.</a:t>
            </a:r>
            <a:endParaRPr lang="en-US" sz="1350" spc="-1" dirty="0">
              <a:latin typeface="Arial"/>
            </a:endParaRPr>
          </a:p>
        </p:txBody>
      </p:sp>
      <p:sp>
        <p:nvSpPr>
          <p:cNvPr id="2300" name="CustomShape 5"/>
          <p:cNvSpPr/>
          <p:nvPr/>
        </p:nvSpPr>
        <p:spPr>
          <a:xfrm flipV="1">
            <a:off x="2519730" y="4184460"/>
            <a:ext cx="517050" cy="1193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2519730" y="4304880"/>
            <a:ext cx="517050" cy="3456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273540" y="2943000"/>
            <a:ext cx="2422865" cy="8899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要查询的分析数据（后续讲解）</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Profiling data to query (see next slide)</a:t>
            </a:r>
            <a:endParaRPr lang="en-US" sz="1350" spc="-1" dirty="0">
              <a:latin typeface="Arial"/>
            </a:endParaRPr>
          </a:p>
        </p:txBody>
      </p:sp>
      <p:sp>
        <p:nvSpPr>
          <p:cNvPr id="2303" name="CustomShape 8"/>
          <p:cNvSpPr/>
          <p:nvPr/>
        </p:nvSpPr>
        <p:spPr>
          <a:xfrm flipH="1">
            <a:off x="5705460" y="3375000"/>
            <a:ext cx="567000" cy="517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6658560" y="4024620"/>
            <a:ext cx="2245314"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指向存储结果的内存的指针</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Pointer to memory to hold results</a:t>
            </a:r>
            <a:endParaRPr lang="en-US" sz="1350" spc="-1" dirty="0">
              <a:latin typeface="Arial"/>
            </a:endParaRPr>
          </a:p>
        </p:txBody>
      </p:sp>
      <p:sp>
        <p:nvSpPr>
          <p:cNvPr id="2305" name="CustomShape 10"/>
          <p:cNvSpPr/>
          <p:nvPr/>
        </p:nvSpPr>
        <p:spPr>
          <a:xfrm flipH="1" flipV="1">
            <a:off x="5219460" y="4400460"/>
            <a:ext cx="1438020" cy="2241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en-US" sz="3300" spc="-1" dirty="0" err="1">
                <a:solidFill>
                  <a:srgbClr val="000000"/>
                </a:solidFill>
                <a:latin typeface="Trebuchet MS"/>
              </a:rPr>
              <a:t>cl_profiling_info</a:t>
            </a:r>
            <a:r>
              <a:rPr lang="en-US" sz="3300" spc="-1" dirty="0">
                <a:solidFill>
                  <a:srgbClr val="000000"/>
                </a:solidFill>
                <a:latin typeface="Trebuchet MS"/>
              </a:rPr>
              <a:t> </a:t>
            </a:r>
            <a:r>
              <a:rPr lang="zh-CN" altLang="en-US" sz="3300" spc="-1" dirty="0">
                <a:solidFill>
                  <a:srgbClr val="000000"/>
                </a:solidFill>
                <a:latin typeface="Trebuchet MS"/>
              </a:rPr>
              <a:t>值</a:t>
            </a:r>
            <a:endParaRPr lang="en-US" sz="3300" spc="-1" dirty="0">
              <a:latin typeface="Arial"/>
            </a:endParaRPr>
          </a:p>
        </p:txBody>
      </p:sp>
      <p:sp>
        <p:nvSpPr>
          <p:cNvPr id="2307" name="CustomShape 2"/>
          <p:cNvSpPr/>
          <p:nvPr/>
        </p:nvSpPr>
        <p:spPr>
          <a:xfrm>
            <a:off x="1277730" y="2057400"/>
            <a:ext cx="6534270" cy="3747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lnSpcReduction="20000"/>
          </a:bodyPr>
          <a:lstStyle/>
          <a:p>
            <a:pPr marL="257310" indent="-256770">
              <a:spcBef>
                <a:spcPts val="481"/>
              </a:spcBef>
              <a:buClr>
                <a:srgbClr val="000000"/>
              </a:buClr>
              <a:buFont typeface="Arial"/>
              <a:buChar char="•"/>
            </a:pPr>
            <a:r>
              <a:rPr lang="en-US" sz="2400" spc="-1" dirty="0">
                <a:solidFill>
                  <a:srgbClr val="000000"/>
                </a:solidFill>
                <a:latin typeface="Trebuchet MS"/>
              </a:rPr>
              <a:t>CL_PROFILING_COMMAND_QUEUED</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纳秒为单位，宿主将命令提交到命令队列的设备时间</a:t>
            </a:r>
            <a:r>
              <a:rPr lang="en-US" sz="2100" spc="-1" dirty="0">
                <a:solidFill>
                  <a:srgbClr val="000000"/>
                </a:solidFill>
                <a:latin typeface="Trebuchet MS"/>
              </a:rPr>
              <a:t> (</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CL_PROFILING_COMMAND_SUBMIT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纳秒为单位，命令提交到计算设备的设备时间 </a:t>
            </a:r>
            <a:r>
              <a:rPr lang="en-US" sz="2100" spc="-1" dirty="0">
                <a:solidFill>
                  <a:srgbClr val="000000"/>
                </a:solidFill>
                <a:latin typeface="Trebuchet MS"/>
              </a:rPr>
              <a:t>(</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CL_PROFILING_COMMAND_START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 命令在设备上开始执行的设备时间</a:t>
            </a:r>
            <a:r>
              <a:rPr lang="en-US" sz="2100" spc="-1" dirty="0">
                <a:solidFill>
                  <a:srgbClr val="000000"/>
                </a:solidFill>
                <a:latin typeface="Trebuchet MS"/>
              </a:rPr>
              <a:t> (</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marL="257310" indent="-256770">
              <a:spcBef>
                <a:spcPts val="481"/>
              </a:spcBef>
              <a:buClr>
                <a:srgbClr val="000000"/>
              </a:buClr>
              <a:buFont typeface="Arial"/>
              <a:buChar char="•"/>
            </a:pPr>
            <a:r>
              <a:rPr lang="en-US" sz="2400" spc="-1" dirty="0">
                <a:solidFill>
                  <a:srgbClr val="000000"/>
                </a:solidFill>
                <a:latin typeface="Trebuchet MS"/>
              </a:rPr>
              <a:t>CL_PROFILING_COMMAND_END</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纳秒为单位， 命令在设备上结束运行的设备时间</a:t>
            </a:r>
            <a:r>
              <a:rPr lang="en-US" sz="2100" spc="-1" dirty="0">
                <a:solidFill>
                  <a:srgbClr val="000000"/>
                </a:solidFill>
                <a:latin typeface="Trebuchet MS"/>
              </a:rPr>
              <a:t> (</a:t>
            </a:r>
            <a:r>
              <a:rPr lang="en-US" sz="2100" spc="-1" dirty="0" err="1">
                <a:solidFill>
                  <a:srgbClr val="000000"/>
                </a:solidFill>
                <a:latin typeface="Trebuchet MS"/>
              </a:rPr>
              <a:t>cl_ulong</a:t>
            </a:r>
            <a:r>
              <a:rPr lang="en-US" sz="2100" spc="-1" dirty="0">
                <a:solidFill>
                  <a:srgbClr val="000000"/>
                </a:solidFill>
                <a:latin typeface="Trebuchet MS"/>
              </a:rPr>
              <a:t>)</a:t>
            </a:r>
            <a:endParaRPr lang="en-US" sz="2100" spc="-1" dirty="0">
              <a:latin typeface="Arial"/>
            </a:endParaRPr>
          </a:p>
          <a:p>
            <a:pPr>
              <a:spcBef>
                <a:spcPts val="481"/>
              </a:spcBef>
            </a:pPr>
            <a:endParaRPr lang="en-US" sz="2100" spc="-1" dirty="0">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1485900" y="728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分析样例</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Profiling Examples</a:t>
            </a:r>
            <a:endParaRPr lang="en-US" sz="1650" spc="-1" dirty="0">
              <a:latin typeface="Arial"/>
            </a:endParaRPr>
          </a:p>
        </p:txBody>
      </p:sp>
      <p:sp>
        <p:nvSpPr>
          <p:cNvPr id="2309" name="CustomShape 2"/>
          <p:cNvSpPr/>
          <p:nvPr/>
        </p:nvSpPr>
        <p:spPr>
          <a:xfrm>
            <a:off x="1223730" y="1646730"/>
            <a:ext cx="3290760" cy="421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240"/>
              </a:spcBef>
            </a:pPr>
            <a:r>
              <a:rPr lang="en-US" sz="1200" b="1" spc="-1">
                <a:solidFill>
                  <a:srgbClr val="9BBB59"/>
                </a:solidFill>
                <a:latin typeface="Courier New Bold"/>
              </a:rPr>
              <a:t>cl_event </a:t>
            </a:r>
            <a:r>
              <a:rPr lang="en-US" sz="1200" b="1" spc="-1">
                <a:solidFill>
                  <a:srgbClr val="000000"/>
                </a:solidFill>
                <a:latin typeface="Courier New Bold"/>
              </a:rPr>
              <a:t>prof_event;</a:t>
            </a:r>
            <a:endParaRPr lang="en-US" sz="1200" spc="-1">
              <a:latin typeface="Arial"/>
            </a:endParaRPr>
          </a:p>
          <a:p>
            <a:pPr>
              <a:spcBef>
                <a:spcPts val="240"/>
              </a:spcBef>
            </a:pPr>
            <a:r>
              <a:rPr lang="en-US" sz="1200" b="1" spc="-1">
                <a:solidFill>
                  <a:srgbClr val="9BBB59"/>
                </a:solidFill>
                <a:latin typeface="Courier New Bold"/>
              </a:rPr>
              <a:t>cl_command_queue </a:t>
            </a:r>
            <a:r>
              <a:rPr lang="en-US" sz="1200" b="1" spc="-1">
                <a:solidFill>
                  <a:srgbClr val="000000"/>
                </a:solidFill>
                <a:latin typeface="Courier New Bold"/>
              </a:rPr>
              <a:t>comm; </a:t>
            </a:r>
            <a:endParaRPr lang="en-US" sz="1200" spc="-1">
              <a:latin typeface="Arial"/>
            </a:endParaRPr>
          </a:p>
          <a:p>
            <a:pPr>
              <a:spcBef>
                <a:spcPts val="240"/>
              </a:spcBef>
            </a:pPr>
            <a:endParaRPr lang="en-US" sz="1200" spc="-1">
              <a:latin typeface="Arial"/>
            </a:endParaRPr>
          </a:p>
          <a:p>
            <a:pPr>
              <a:spcBef>
                <a:spcPts val="240"/>
              </a:spcBef>
            </a:pPr>
            <a:r>
              <a:rPr lang="en-US" sz="1200" b="1" spc="-1">
                <a:solidFill>
                  <a:srgbClr val="000000"/>
                </a:solidFill>
                <a:latin typeface="Courier New Bold"/>
              </a:rPr>
              <a:t>comm = </a:t>
            </a:r>
            <a:r>
              <a:rPr lang="en-US" sz="1200" b="1" spc="-1">
                <a:solidFill>
                  <a:srgbClr val="17375E"/>
                </a:solidFill>
                <a:latin typeface="Courier New Bold"/>
              </a:rPr>
              <a:t>clCreateCommandQueue</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context, device_id, </a:t>
            </a:r>
            <a:endParaRPr lang="en-US" sz="1200" spc="-1">
              <a:latin typeface="Arial"/>
            </a:endParaRPr>
          </a:p>
          <a:p>
            <a:pPr>
              <a:spcBef>
                <a:spcPts val="240"/>
              </a:spcBef>
            </a:pPr>
            <a:r>
              <a:rPr lang="en-US" sz="1200" b="1" spc="-1">
                <a:solidFill>
                  <a:srgbClr val="000000"/>
                </a:solidFill>
                <a:latin typeface="Courier New Bold"/>
              </a:rPr>
              <a:t>      CL_QUEUE_PROFILING_ENABLE, </a:t>
            </a:r>
            <a:endParaRPr lang="en-US" sz="1200" spc="-1">
              <a:latin typeface="Arial"/>
            </a:endParaRPr>
          </a:p>
          <a:p>
            <a:pPr>
              <a:spcBef>
                <a:spcPts val="240"/>
              </a:spcBef>
            </a:pPr>
            <a:r>
              <a:rPr lang="en-US" sz="1200" b="1" spc="-1">
                <a:solidFill>
                  <a:srgbClr val="000000"/>
                </a:solidFill>
                <a:latin typeface="Courier New Bold"/>
              </a:rPr>
              <a:t>       &amp;err);</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clEnqueueNDRangeKernel</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comm, kernel, </a:t>
            </a:r>
            <a:endParaRPr lang="en-US" sz="1200" spc="-1">
              <a:latin typeface="Arial"/>
            </a:endParaRPr>
          </a:p>
          <a:p>
            <a:pPr>
              <a:spcBef>
                <a:spcPts val="240"/>
              </a:spcBef>
            </a:pPr>
            <a:r>
              <a:rPr lang="en-US" sz="1200" b="1" spc="-1">
                <a:solidFill>
                  <a:srgbClr val="000000"/>
                </a:solidFill>
                <a:latin typeface="Courier New Bold"/>
              </a:rPr>
              <a:t>          nd, NULL, global, NULL, </a:t>
            </a:r>
            <a:endParaRPr lang="en-US" sz="1200" spc="-1">
              <a:latin typeface="Arial"/>
            </a:endParaRPr>
          </a:p>
          <a:p>
            <a:pPr>
              <a:spcBef>
                <a:spcPts val="240"/>
              </a:spcBef>
            </a:pPr>
            <a:r>
              <a:rPr lang="en-US" sz="1200" b="1" spc="-1">
                <a:solidFill>
                  <a:srgbClr val="000000"/>
                </a:solidFill>
                <a:latin typeface="Courier New Bold"/>
              </a:rPr>
              <a:t>          0, NULL, prof_event);</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17375E"/>
                </a:solidFill>
                <a:latin typeface="Courier New Bold"/>
              </a:rPr>
              <a:t>clFinish</a:t>
            </a:r>
            <a:r>
              <a:rPr lang="en-US" sz="1200" b="1" spc="-1">
                <a:solidFill>
                  <a:srgbClr val="000000"/>
                </a:solidFill>
                <a:latin typeface="Courier New Bold"/>
              </a:rPr>
              <a:t>(comm);</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clWaitForEvents</a:t>
            </a:r>
            <a:r>
              <a:rPr lang="en-US" sz="1200" b="1" spc="-1">
                <a:solidFill>
                  <a:srgbClr val="000000"/>
                </a:solidFill>
                <a:latin typeface="Courier New Bold"/>
              </a:rPr>
              <a:t>(1, &amp;prof_event );</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endParaRPr lang="en-US" sz="1200" spc="-1">
              <a:latin typeface="Arial"/>
            </a:endParaRPr>
          </a:p>
        </p:txBody>
      </p:sp>
      <p:sp>
        <p:nvSpPr>
          <p:cNvPr id="2310" name="CustomShape 3"/>
          <p:cNvSpPr/>
          <p:nvPr/>
        </p:nvSpPr>
        <p:spPr>
          <a:xfrm>
            <a:off x="4629240" y="1646730"/>
            <a:ext cx="3290760" cy="421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a:spcBef>
                <a:spcPts val="240"/>
              </a:spcBef>
            </a:pPr>
            <a:r>
              <a:rPr lang="en-US" sz="1200" b="1" spc="-1">
                <a:solidFill>
                  <a:srgbClr val="9BBB59"/>
                </a:solidFill>
                <a:latin typeface="Courier New Bold"/>
              </a:rPr>
              <a:t>cl_ulong </a:t>
            </a:r>
            <a:r>
              <a:rPr lang="en-US" sz="1200" b="1" spc="-1">
                <a:solidFill>
                  <a:srgbClr val="000000"/>
                </a:solidFill>
                <a:latin typeface="Courier New Bold"/>
              </a:rPr>
              <a:t>start_time, end_time;</a:t>
            </a:r>
            <a:endParaRPr lang="en-US" sz="1200" spc="-1">
              <a:latin typeface="Arial"/>
            </a:endParaRPr>
          </a:p>
          <a:p>
            <a:pPr>
              <a:spcBef>
                <a:spcPts val="240"/>
              </a:spcBef>
            </a:pPr>
            <a:r>
              <a:rPr lang="en-US" sz="1200" b="1" spc="-1">
                <a:solidFill>
                  <a:srgbClr val="C0504D"/>
                </a:solidFill>
                <a:latin typeface="Courier New Bold"/>
              </a:rPr>
              <a:t>size_t </a:t>
            </a:r>
            <a:r>
              <a:rPr lang="en-US" sz="1200" b="1" spc="-1">
                <a:solidFill>
                  <a:srgbClr val="000000"/>
                </a:solidFill>
                <a:latin typeface="Courier New Bold"/>
              </a:rPr>
              <a:t>return_bytes;</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clGetEventProfilingInfo</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prof_event,</a:t>
            </a:r>
            <a:endParaRPr lang="en-US" sz="1200" spc="-1">
              <a:latin typeface="Arial"/>
            </a:endParaRPr>
          </a:p>
          <a:p>
            <a:pPr>
              <a:spcBef>
                <a:spcPts val="240"/>
              </a:spcBef>
            </a:pPr>
            <a:r>
              <a:rPr lang="en-US" sz="1200" b="1" spc="-1">
                <a:solidFill>
                  <a:srgbClr val="000000"/>
                </a:solidFill>
                <a:latin typeface="Courier New Bold"/>
              </a:rPr>
              <a:t>	  CL_PROFILING_COMMAND_QUEUED,</a:t>
            </a:r>
            <a:endParaRPr lang="en-US" sz="1200" spc="-1">
              <a:latin typeface="Arial"/>
            </a:endParaRPr>
          </a:p>
          <a:p>
            <a:pPr>
              <a:spcBef>
                <a:spcPts val="240"/>
              </a:spcBef>
            </a:pPr>
            <a:r>
              <a:rPr lang="en-US" sz="1200" b="1" spc="-1">
                <a:solidFill>
                  <a:srgbClr val="000000"/>
                </a:solidFill>
                <a:latin typeface="Courier New Bold"/>
              </a:rPr>
              <a:t>	  </a:t>
            </a:r>
            <a:r>
              <a:rPr lang="en-US" sz="1200" b="1" spc="-1">
                <a:solidFill>
                  <a:srgbClr val="17375E"/>
                </a:solidFill>
                <a:latin typeface="Courier New Bold"/>
              </a:rPr>
              <a:t>sizeof</a:t>
            </a:r>
            <a:r>
              <a:rPr lang="en-US" sz="1200" b="1" spc="-1">
                <a:solidFill>
                  <a:srgbClr val="000000"/>
                </a:solidFill>
                <a:latin typeface="Courier New Bold"/>
              </a:rPr>
              <a:t>(</a:t>
            </a:r>
            <a:r>
              <a:rPr lang="en-US" sz="1200" b="1" spc="-1">
                <a:solidFill>
                  <a:srgbClr val="9BBB59"/>
                </a:solidFill>
                <a:latin typeface="Courier New Bold"/>
              </a:rPr>
              <a:t>cl_ulong</a:t>
            </a: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	  &amp;start_time,</a:t>
            </a:r>
            <a:endParaRPr lang="en-US" sz="1200" spc="-1">
              <a:latin typeface="Arial"/>
            </a:endParaRPr>
          </a:p>
          <a:p>
            <a:pPr>
              <a:spcBef>
                <a:spcPts val="240"/>
              </a:spcBef>
            </a:pPr>
            <a:r>
              <a:rPr lang="en-US" sz="1200" b="1" spc="-1">
                <a:solidFill>
                  <a:srgbClr val="000000"/>
                </a:solidFill>
                <a:latin typeface="Courier New Bold"/>
              </a:rPr>
              <a:t>	  &amp;return_bytes);</a:t>
            </a:r>
            <a:endParaRPr lang="en-US" sz="1200" spc="-1">
              <a:latin typeface="Arial"/>
            </a:endParaRPr>
          </a:p>
          <a:p>
            <a:pPr>
              <a:spcBef>
                <a:spcPts val="240"/>
              </a:spcBef>
            </a:pP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err = </a:t>
            </a:r>
            <a:r>
              <a:rPr lang="en-US" sz="1200" b="1" spc="-1">
                <a:solidFill>
                  <a:srgbClr val="17375E"/>
                </a:solidFill>
                <a:latin typeface="Courier New Bold"/>
              </a:rPr>
              <a:t>clGetEventProfilingInfo</a:t>
            </a:r>
            <a:r>
              <a:rPr lang="en-US" sz="1200" b="1" spc="-1">
                <a:solidFill>
                  <a:srgbClr val="000000"/>
                </a:solidFill>
                <a:latin typeface="Courier New Bold"/>
              </a:rPr>
              <a:t>(</a:t>
            </a:r>
            <a:endParaRPr lang="en-US" sz="1200" spc="-1">
              <a:latin typeface="Arial"/>
            </a:endParaRPr>
          </a:p>
          <a:p>
            <a:pPr>
              <a:spcBef>
                <a:spcPts val="240"/>
              </a:spcBef>
            </a:pPr>
            <a:r>
              <a:rPr lang="en-US" sz="1200" b="1" spc="-1">
                <a:solidFill>
                  <a:srgbClr val="000000"/>
                </a:solidFill>
                <a:latin typeface="Courier New Bold"/>
              </a:rPr>
              <a:t>	  prof_event,</a:t>
            </a:r>
            <a:endParaRPr lang="en-US" sz="1200" spc="-1">
              <a:latin typeface="Arial"/>
            </a:endParaRPr>
          </a:p>
          <a:p>
            <a:pPr>
              <a:spcBef>
                <a:spcPts val="240"/>
              </a:spcBef>
            </a:pPr>
            <a:r>
              <a:rPr lang="en-US" sz="1200" b="1" spc="-1">
                <a:solidFill>
                  <a:srgbClr val="000000"/>
                </a:solidFill>
                <a:latin typeface="Courier New Bold"/>
              </a:rPr>
              <a:t>	  CL_PROFILING_COMMAND_END,</a:t>
            </a:r>
            <a:endParaRPr lang="en-US" sz="1200" spc="-1">
              <a:latin typeface="Arial"/>
            </a:endParaRPr>
          </a:p>
          <a:p>
            <a:pPr>
              <a:spcBef>
                <a:spcPts val="240"/>
              </a:spcBef>
            </a:pPr>
            <a:r>
              <a:rPr lang="en-US" sz="1200" b="1" spc="-1">
                <a:solidFill>
                  <a:srgbClr val="000000"/>
                </a:solidFill>
                <a:latin typeface="Courier New Bold"/>
              </a:rPr>
              <a:t>	  </a:t>
            </a:r>
            <a:r>
              <a:rPr lang="en-US" sz="1200" b="1" spc="-1">
                <a:solidFill>
                  <a:srgbClr val="17375E"/>
                </a:solidFill>
                <a:latin typeface="Courier New Bold"/>
              </a:rPr>
              <a:t>sizeof</a:t>
            </a:r>
            <a:r>
              <a:rPr lang="en-US" sz="1200" b="1" spc="-1">
                <a:solidFill>
                  <a:srgbClr val="000000"/>
                </a:solidFill>
                <a:latin typeface="Courier New Bold"/>
              </a:rPr>
              <a:t>(</a:t>
            </a:r>
            <a:r>
              <a:rPr lang="en-US" sz="1200" b="1" spc="-1">
                <a:solidFill>
                  <a:srgbClr val="9BBB59"/>
                </a:solidFill>
                <a:latin typeface="Courier New Bold"/>
              </a:rPr>
              <a:t>cl_ulong</a:t>
            </a:r>
            <a:r>
              <a:rPr lang="en-US" sz="1200" b="1" spc="-1">
                <a:solidFill>
                  <a:srgbClr val="000000"/>
                </a:solidFill>
                <a:latin typeface="Courier New Bold"/>
              </a:rPr>
              <a:t>), </a:t>
            </a:r>
            <a:endParaRPr lang="en-US" sz="1200" spc="-1">
              <a:latin typeface="Arial"/>
            </a:endParaRPr>
          </a:p>
          <a:p>
            <a:pPr>
              <a:spcBef>
                <a:spcPts val="240"/>
              </a:spcBef>
            </a:pPr>
            <a:r>
              <a:rPr lang="en-US" sz="1200" b="1" spc="-1">
                <a:solidFill>
                  <a:srgbClr val="000000"/>
                </a:solidFill>
                <a:latin typeface="Courier New Bold"/>
              </a:rPr>
              <a:t>	  &amp;end_time,</a:t>
            </a:r>
            <a:endParaRPr lang="en-US" sz="1200" spc="-1">
              <a:latin typeface="Arial"/>
            </a:endParaRPr>
          </a:p>
          <a:p>
            <a:pPr>
              <a:spcBef>
                <a:spcPts val="240"/>
              </a:spcBef>
            </a:pPr>
            <a:r>
              <a:rPr lang="en-US" sz="1200" b="1" spc="-1">
                <a:solidFill>
                  <a:srgbClr val="000000"/>
                </a:solidFill>
                <a:latin typeface="Courier New Bold"/>
              </a:rPr>
              <a:t>	  &amp;return_bytes);</a:t>
            </a:r>
            <a:endParaRPr lang="en-US" sz="1200" spc="-1">
              <a:latin typeface="Arial"/>
            </a:endParaRPr>
          </a:p>
          <a:p>
            <a:pPr>
              <a:spcBef>
                <a:spcPts val="240"/>
              </a:spcBef>
            </a:pPr>
            <a:endParaRPr lang="en-US" sz="1200" spc="-1">
              <a:latin typeface="Arial"/>
            </a:endParaRPr>
          </a:p>
          <a:p>
            <a:pPr>
              <a:spcBef>
                <a:spcPts val="240"/>
              </a:spcBef>
            </a:pPr>
            <a:r>
              <a:rPr lang="en-US" sz="1200" b="1" spc="-1">
                <a:solidFill>
                  <a:srgbClr val="000000"/>
                </a:solidFill>
                <a:latin typeface="Courier New Bold"/>
              </a:rPr>
              <a:t>run_time =(</a:t>
            </a:r>
            <a:r>
              <a:rPr lang="en-US" sz="1200" b="1" spc="-1">
                <a:solidFill>
                  <a:srgbClr val="C0504D"/>
                </a:solidFill>
                <a:latin typeface="Courier New Bold"/>
              </a:rPr>
              <a:t>double</a:t>
            </a:r>
            <a:r>
              <a:rPr lang="en-US" sz="1200" b="1" spc="-1">
                <a:solidFill>
                  <a:srgbClr val="000000"/>
                </a:solidFill>
                <a:latin typeface="Courier New Bold"/>
              </a:rPr>
              <a:t>)(end_time - start_time);</a:t>
            </a:r>
            <a:endParaRPr lang="en-US" sz="1200" spc="-1">
              <a:latin typeface="Arial"/>
            </a:endParaRPr>
          </a:p>
          <a:p>
            <a:pPr>
              <a:spcBef>
                <a:spcPts val="240"/>
              </a:spcBef>
            </a:pPr>
            <a:endParaRPr lang="en-US" sz="1200" spc="-1">
              <a:latin typeface="Arial"/>
            </a:endParaRPr>
          </a:p>
          <a:p>
            <a:pPr>
              <a:spcBef>
                <a:spcPts val="240"/>
              </a:spcBef>
            </a:pPr>
            <a:endParaRPr lang="en-US" sz="1200" spc="-1">
              <a:latin typeface="Arial"/>
            </a:endParaRPr>
          </a:p>
        </p:txBody>
      </p:sp>
      <p:sp>
        <p:nvSpPr>
          <p:cNvPr id="2311" name="CustomShape 4"/>
          <p:cNvSpPr/>
          <p:nvPr/>
        </p:nvSpPr>
        <p:spPr>
          <a:xfrm>
            <a:off x="1547730" y="2727000"/>
            <a:ext cx="2753730" cy="3234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3005730" y="4023000"/>
            <a:ext cx="971460" cy="3234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302000" y="2105730"/>
            <a:ext cx="3455730" cy="167373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4140000" y="3815370"/>
            <a:ext cx="3888000" cy="151173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223730" y="763020"/>
            <a:ext cx="669627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2475" spc="-1" dirty="0">
                <a:solidFill>
                  <a:srgbClr val="000000"/>
                </a:solidFill>
                <a:latin typeface="Trebuchet MS"/>
              </a:rPr>
              <a:t>核函数内的实践：异步复制</a:t>
            </a:r>
            <a:endParaRPr lang="en-US" altLang="zh-CN" sz="2475" spc="-1" dirty="0">
              <a:solidFill>
                <a:srgbClr val="000000"/>
              </a:solidFill>
              <a:latin typeface="Trebuchet MS"/>
            </a:endParaRPr>
          </a:p>
          <a:p>
            <a:pPr algn="ctr">
              <a:lnSpc>
                <a:spcPct val="100000"/>
              </a:lnSpc>
            </a:pPr>
            <a:r>
              <a:rPr lang="en-US" sz="1875" spc="-1" dirty="0">
                <a:solidFill>
                  <a:srgbClr val="000000"/>
                </a:solidFill>
                <a:latin typeface="Trebuchet MS"/>
              </a:rPr>
              <a:t>Events inside Kernels … Async. copy</a:t>
            </a:r>
            <a:endParaRPr lang="en-US" sz="1875" spc="-1" dirty="0">
              <a:latin typeface="Arial"/>
            </a:endParaRPr>
          </a:p>
        </p:txBody>
      </p:sp>
      <p:sp>
        <p:nvSpPr>
          <p:cNvPr id="2316" name="CustomShape 2"/>
          <p:cNvSpPr/>
          <p:nvPr/>
        </p:nvSpPr>
        <p:spPr>
          <a:xfrm>
            <a:off x="1223730" y="1592730"/>
            <a:ext cx="4374000" cy="3858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spcBef>
                <a:spcPts val="211"/>
              </a:spcBef>
            </a:pPr>
            <a:r>
              <a:rPr lang="en-US" sz="1050" b="1" spc="-1">
                <a:solidFill>
                  <a:srgbClr val="000000"/>
                </a:solidFill>
                <a:latin typeface="Courier New Bold"/>
              </a:rPr>
              <a:t>// A, B, C kernel args … global  buffers.  </a:t>
            </a:r>
            <a:endParaRPr lang="en-US" sz="1050" spc="-1">
              <a:latin typeface="Arial"/>
            </a:endParaRPr>
          </a:p>
          <a:p>
            <a:pPr>
              <a:spcBef>
                <a:spcPts val="211"/>
              </a:spcBef>
            </a:pPr>
            <a:r>
              <a:rPr lang="en-US" sz="1050" b="1" spc="-1">
                <a:solidFill>
                  <a:srgbClr val="000000"/>
                </a:solidFill>
                <a:latin typeface="Courier New Bold"/>
              </a:rPr>
              <a:t>// Bwrk is a local buffer</a:t>
            </a:r>
            <a:endParaRPr lang="en-US" sz="1050" spc="-1">
              <a:latin typeface="Arial"/>
            </a:endParaRPr>
          </a:p>
          <a:p>
            <a:pPr>
              <a:spcBef>
                <a:spcPts val="211"/>
              </a:spcBef>
            </a:pPr>
            <a:endParaRPr lang="en-US" sz="1050" spc="-1">
              <a:latin typeface="Arial"/>
            </a:endParaRPr>
          </a:p>
          <a:p>
            <a:pPr>
              <a:spcBef>
                <a:spcPts val="211"/>
              </a:spcBef>
            </a:pPr>
            <a:r>
              <a:rPr lang="en-US" sz="1050" b="1" spc="-1">
                <a:solidFill>
                  <a:srgbClr val="4F81BD"/>
                </a:solidFill>
                <a:latin typeface="Courier New Bold"/>
              </a:rPr>
              <a:t>for</a:t>
            </a:r>
            <a:r>
              <a:rPr lang="en-US" sz="1050" b="1" spc="-1">
                <a:solidFill>
                  <a:srgbClr val="000000"/>
                </a:solidFill>
                <a:latin typeface="Courier New Bold"/>
              </a:rPr>
              <a:t>(k=0;k&lt;Pdim;k++)</a:t>
            </a:r>
            <a:endParaRPr lang="en-US" sz="1050" spc="-1">
              <a:latin typeface="Arial"/>
            </a:endParaRPr>
          </a:p>
          <a:p>
            <a:pPr>
              <a:spcBef>
                <a:spcPts val="211"/>
              </a:spcBef>
            </a:pPr>
            <a:r>
              <a:rPr lang="en-US" sz="1050" b="1" spc="-1">
                <a:solidFill>
                  <a:srgbClr val="000000"/>
                </a:solidFill>
                <a:latin typeface="Courier New Bold"/>
              </a:rPr>
              <a:t>          Awrk[k] = A[i*Ndim+k];  </a:t>
            </a:r>
            <a:endParaRPr lang="en-US" sz="1050" spc="-1">
              <a:latin typeface="Arial"/>
            </a:endParaRPr>
          </a:p>
          <a:p>
            <a:pPr>
              <a:spcBef>
                <a:spcPts val="211"/>
              </a:spcBef>
            </a:pPr>
            <a:endParaRPr lang="en-US" sz="1050" spc="-1">
              <a:latin typeface="Arial"/>
            </a:endParaRPr>
          </a:p>
          <a:p>
            <a:pPr>
              <a:spcBef>
                <a:spcPts val="211"/>
              </a:spcBef>
            </a:pPr>
            <a:r>
              <a:rPr lang="en-US" sz="1050" b="1" spc="-1">
                <a:solidFill>
                  <a:srgbClr val="4F81BD"/>
                </a:solidFill>
                <a:latin typeface="Courier New Bold"/>
              </a:rPr>
              <a:t>for</a:t>
            </a:r>
            <a:r>
              <a:rPr lang="en-US" sz="1050" b="1" spc="-1">
                <a:solidFill>
                  <a:srgbClr val="000000"/>
                </a:solidFill>
                <a:latin typeface="Courier New Bold"/>
              </a:rPr>
              <a:t>(j=0;j&lt;Mdim;j++){</a:t>
            </a:r>
            <a:endParaRPr lang="en-US" sz="1050" spc="-1">
              <a:latin typeface="Arial"/>
            </a:endParaRPr>
          </a:p>
          <a:p>
            <a:pPr>
              <a:spcBef>
                <a:spcPts val="211"/>
              </a:spcBef>
            </a:pPr>
            <a:r>
              <a:rPr lang="en-US" sz="1050" b="1" spc="-1">
                <a:solidFill>
                  <a:srgbClr val="000000"/>
                </a:solidFill>
                <a:latin typeface="Courier New Bold"/>
              </a:rPr>
              <a:t>    event_t ev_cp  = </a:t>
            </a:r>
            <a:r>
              <a:rPr lang="en-US" sz="1050" b="1" spc="-1">
                <a:solidFill>
                  <a:srgbClr val="17375E"/>
                </a:solidFill>
                <a:latin typeface="Courier New Bold"/>
              </a:rPr>
              <a:t>async_work_group_copy</a:t>
            </a: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9BBB59"/>
                </a:solidFill>
                <a:latin typeface="Courier New Bold"/>
              </a:rPr>
              <a:t>__local</a:t>
            </a:r>
            <a:r>
              <a:rPr lang="en-US" sz="1050" b="1" spc="-1">
                <a:solidFill>
                  <a:srgbClr val="000000"/>
                </a:solidFill>
                <a:latin typeface="Courier New Bold"/>
              </a:rPr>
              <a:t> </a:t>
            </a:r>
            <a:r>
              <a:rPr lang="en-US" sz="1050" b="1" spc="-1">
                <a:solidFill>
                  <a:srgbClr val="C0504D"/>
                </a:solidFill>
                <a:latin typeface="Courier New Bold"/>
              </a:rPr>
              <a:t>float</a:t>
            </a:r>
            <a:r>
              <a:rPr lang="en-US" sz="1050" b="1" spc="-1">
                <a:solidFill>
                  <a:srgbClr val="000000"/>
                </a:solidFill>
                <a:latin typeface="Courier New Bold"/>
              </a:rPr>
              <a:t>*) Bwrk, (</a:t>
            </a:r>
            <a:r>
              <a:rPr lang="en-US" sz="1050" b="1" spc="-1">
                <a:solidFill>
                  <a:srgbClr val="9BBB59"/>
                </a:solidFill>
                <a:latin typeface="Courier New Bold"/>
              </a:rPr>
              <a:t>__global</a:t>
            </a:r>
            <a:r>
              <a:rPr lang="en-US" sz="1050" b="1" spc="-1">
                <a:solidFill>
                  <a:srgbClr val="C0504D"/>
                </a:solidFill>
                <a:latin typeface="Courier New Bold"/>
              </a:rPr>
              <a:t> float</a:t>
            </a:r>
            <a:r>
              <a:rPr lang="en-US" sz="1050" b="1" spc="-1">
                <a:solidFill>
                  <a:srgbClr val="000000"/>
                </a:solidFill>
                <a:latin typeface="Courier New Bold"/>
              </a:rPr>
              <a:t>*) B,</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C0504D"/>
                </a:solidFill>
                <a:latin typeface="Courier New Bold"/>
              </a:rPr>
              <a:t>size_t</a:t>
            </a:r>
            <a:r>
              <a:rPr lang="en-US" sz="1050" b="1" spc="-1">
                <a:solidFill>
                  <a:srgbClr val="000000"/>
                </a:solidFill>
                <a:latin typeface="Courier New Bold"/>
              </a:rPr>
              <a:t>) Pdim, (</a:t>
            </a:r>
            <a:r>
              <a:rPr lang="en-US" sz="1050" b="1" spc="-1">
                <a:solidFill>
                  <a:srgbClr val="9BBB59"/>
                </a:solidFill>
                <a:latin typeface="Courier New Bold"/>
              </a:rPr>
              <a:t>event_t</a:t>
            </a:r>
            <a:r>
              <a:rPr lang="en-US" sz="1050" b="1" spc="-1">
                <a:solidFill>
                  <a:srgbClr val="000000"/>
                </a:solidFill>
                <a:latin typeface="Courier New Bold"/>
              </a:rPr>
              <a:t>) 0); </a:t>
            </a:r>
            <a:endParaRPr lang="en-US" sz="1050" spc="-1">
              <a:latin typeface="Arial"/>
            </a:endParaRPr>
          </a:p>
          <a:p>
            <a:pPr>
              <a:spcBef>
                <a:spcPts val="211"/>
              </a:spcBef>
            </a:pP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17375E"/>
                </a:solidFill>
                <a:latin typeface="Courier New Bold"/>
              </a:rPr>
              <a:t>wait_group_events</a:t>
            </a:r>
            <a:r>
              <a:rPr lang="en-US" sz="1050" b="1" spc="-1">
                <a:solidFill>
                  <a:srgbClr val="000000"/>
                </a:solidFill>
                <a:latin typeface="Courier New Bold"/>
              </a:rPr>
              <a:t>(1, &amp;ev_cp);</a:t>
            </a:r>
            <a:endParaRPr lang="en-US" sz="1050" spc="-1">
              <a:latin typeface="Arial"/>
            </a:endParaRPr>
          </a:p>
          <a:p>
            <a:pPr>
              <a:spcBef>
                <a:spcPts val="211"/>
              </a:spcBef>
            </a:pPr>
            <a:r>
              <a:rPr lang="en-US" sz="1050" b="1" spc="-1">
                <a:solidFill>
                  <a:srgbClr val="000000"/>
                </a:solidFill>
                <a:latin typeface="Courier New Bold"/>
              </a:rPr>
              <a:t> </a:t>
            </a:r>
            <a:endParaRPr lang="en-US" sz="1050" spc="-1">
              <a:latin typeface="Arial"/>
            </a:endParaRPr>
          </a:p>
          <a:p>
            <a:pPr>
              <a:spcBef>
                <a:spcPts val="211"/>
              </a:spcBef>
            </a:pPr>
            <a:r>
              <a:rPr lang="en-US" sz="1050" b="1" spc="-1">
                <a:solidFill>
                  <a:srgbClr val="000000"/>
                </a:solidFill>
                <a:latin typeface="Courier New Bold"/>
              </a:rPr>
              <a:t>    </a:t>
            </a:r>
            <a:r>
              <a:rPr lang="en-US" sz="1050" b="1" spc="-1">
                <a:solidFill>
                  <a:srgbClr val="4F81BD"/>
                </a:solidFill>
                <a:latin typeface="Courier New Bold"/>
              </a:rPr>
              <a:t>for</a:t>
            </a:r>
            <a:r>
              <a:rPr lang="en-US" sz="1050" b="1" spc="-1">
                <a:solidFill>
                  <a:srgbClr val="000000"/>
                </a:solidFill>
                <a:latin typeface="Courier New Bold"/>
              </a:rPr>
              <a:t>(k=0, tmp= 0.0;k&lt;Pdim;k++) </a:t>
            </a:r>
            <a:endParaRPr lang="en-US" sz="1050" spc="-1">
              <a:latin typeface="Arial"/>
            </a:endParaRPr>
          </a:p>
          <a:p>
            <a:pPr>
              <a:spcBef>
                <a:spcPts val="211"/>
              </a:spcBef>
            </a:pPr>
            <a:r>
              <a:rPr lang="en-US" sz="1050" b="1" spc="-1">
                <a:solidFill>
                  <a:srgbClr val="000000"/>
                </a:solidFill>
                <a:latin typeface="Courier New Bold"/>
              </a:rPr>
              <a:t>           tmp  += Awrk[k] *  Bwrk[k]; </a:t>
            </a:r>
            <a:endParaRPr lang="en-US" sz="1050" spc="-1">
              <a:latin typeface="Arial"/>
            </a:endParaRPr>
          </a:p>
          <a:p>
            <a:pPr>
              <a:spcBef>
                <a:spcPts val="211"/>
              </a:spcBef>
            </a:pPr>
            <a:r>
              <a:rPr lang="en-US" sz="1050" b="1" spc="-1">
                <a:solidFill>
                  <a:srgbClr val="000000"/>
                </a:solidFill>
                <a:latin typeface="Courier New Bold"/>
              </a:rPr>
              <a:t>    C[i*Ndim+j] = tmp; </a:t>
            </a:r>
            <a:endParaRPr lang="en-US" sz="1050" spc="-1">
              <a:latin typeface="Arial"/>
            </a:endParaRPr>
          </a:p>
          <a:p>
            <a:pPr>
              <a:spcBef>
                <a:spcPts val="211"/>
              </a:spcBef>
            </a:pPr>
            <a:r>
              <a:rPr lang="en-US" sz="1050" b="1" spc="-1">
                <a:solidFill>
                  <a:srgbClr val="000000"/>
                </a:solidFill>
                <a:latin typeface="Courier New Bold"/>
              </a:rPr>
              <a:t>}</a:t>
            </a:r>
            <a:endParaRPr lang="en-US" sz="1050" spc="-1">
              <a:latin typeface="Arial"/>
            </a:endParaRPr>
          </a:p>
          <a:p>
            <a:pPr>
              <a:spcBef>
                <a:spcPts val="211"/>
              </a:spcBef>
            </a:pPr>
            <a:endParaRPr lang="en-US" sz="1050" spc="-1">
              <a:latin typeface="Arial"/>
            </a:endParaRPr>
          </a:p>
        </p:txBody>
      </p:sp>
      <p:sp>
        <p:nvSpPr>
          <p:cNvPr id="2317" name="CustomShape 3"/>
          <p:cNvSpPr/>
          <p:nvPr/>
        </p:nvSpPr>
        <p:spPr>
          <a:xfrm>
            <a:off x="4282064" y="1646730"/>
            <a:ext cx="4374000" cy="809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300"/>
              </a:spcBef>
              <a:buClr>
                <a:srgbClr val="000000"/>
              </a:buClr>
              <a:buFont typeface="Arial"/>
              <a:buChar char="•"/>
            </a:pPr>
            <a:r>
              <a:rPr lang="zh-CN" altLang="en-US" sz="1050" spc="-1" dirty="0">
                <a:solidFill>
                  <a:srgbClr val="000000"/>
                </a:solidFill>
                <a:latin typeface="Trebuchet MS"/>
              </a:rPr>
              <a:t>计算矩阵乘法众多一行 </a:t>
            </a:r>
            <a:r>
              <a:rPr lang="en-US" sz="1050" spc="-1" dirty="0">
                <a:solidFill>
                  <a:srgbClr val="000000"/>
                </a:solidFill>
                <a:latin typeface="Trebuchet MS"/>
              </a:rPr>
              <a:t>C = A * B</a:t>
            </a:r>
            <a:endParaRPr lang="en-US" sz="1050" spc="-1" dirty="0">
              <a:latin typeface="Arial"/>
            </a:endParaRPr>
          </a:p>
          <a:p>
            <a:pPr marL="557280" lvl="1" indent="-213840">
              <a:spcBef>
                <a:spcPts val="300"/>
              </a:spcBef>
              <a:buClr>
                <a:srgbClr val="000000"/>
              </a:buClr>
              <a:buFont typeface="Arial"/>
              <a:buChar char="–"/>
            </a:pPr>
            <a:r>
              <a:rPr lang="zh-CN" altLang="en-US" sz="1050" spc="-1" dirty="0">
                <a:solidFill>
                  <a:srgbClr val="000000"/>
                </a:solidFill>
                <a:latin typeface="Trebuchet MS"/>
              </a:rPr>
              <a:t>每个工作项（</a:t>
            </a:r>
            <a:r>
              <a:rPr lang="en-US" altLang="zh-CN" sz="1050" spc="-1" dirty="0">
                <a:solidFill>
                  <a:srgbClr val="000000"/>
                </a:solidFill>
                <a:latin typeface="Trebuchet MS"/>
              </a:rPr>
              <a:t>work-item</a:t>
            </a:r>
            <a:r>
              <a:rPr lang="zh-CN" altLang="en-US" sz="1050" spc="-1" dirty="0">
                <a:solidFill>
                  <a:srgbClr val="000000"/>
                </a:solidFill>
                <a:latin typeface="Trebuchet MS"/>
              </a:rPr>
              <a:t>）</a:t>
            </a:r>
            <a:r>
              <a:rPr lang="en-US" altLang="zh-CN" sz="1050" spc="-1" dirty="0">
                <a:solidFill>
                  <a:srgbClr val="000000"/>
                </a:solidFill>
                <a:latin typeface="Trebuchet MS"/>
              </a:rPr>
              <a:t>1</a:t>
            </a:r>
            <a:r>
              <a:rPr lang="zh-CN" altLang="en-US" sz="1050" spc="-1" dirty="0">
                <a:solidFill>
                  <a:srgbClr val="000000"/>
                </a:solidFill>
                <a:latin typeface="Trebuchet MS"/>
              </a:rPr>
              <a:t>个</a:t>
            </a:r>
            <a:r>
              <a:rPr lang="en-US" altLang="zh-CN" sz="1050" spc="-1" dirty="0">
                <a:solidFill>
                  <a:srgbClr val="000000"/>
                </a:solidFill>
                <a:latin typeface="Trebuchet MS"/>
              </a:rPr>
              <a:t>A</a:t>
            </a:r>
            <a:r>
              <a:rPr lang="zh-CN" altLang="en-US" sz="1050" spc="-1" dirty="0">
                <a:solidFill>
                  <a:srgbClr val="000000"/>
                </a:solidFill>
                <a:latin typeface="Trebuchet MS"/>
              </a:rPr>
              <a:t>中一列（</a:t>
            </a:r>
            <a:r>
              <a:rPr lang="en-US" altLang="zh-CN" sz="1050" spc="-1" dirty="0">
                <a:solidFill>
                  <a:srgbClr val="000000"/>
                </a:solidFill>
                <a:latin typeface="Trebuchet MS"/>
              </a:rPr>
              <a:t>1 A </a:t>
            </a:r>
            <a:r>
              <a:rPr lang="en-US" altLang="zh-CN" sz="1050" spc="-1" dirty="0" err="1">
                <a:solidFill>
                  <a:srgbClr val="000000"/>
                </a:solidFill>
                <a:latin typeface="Trebuchet MS"/>
              </a:rPr>
              <a:t>col.per</a:t>
            </a:r>
            <a:r>
              <a:rPr lang="en-US" altLang="zh-CN" sz="1050" spc="-1" dirty="0">
                <a:solidFill>
                  <a:srgbClr val="000000"/>
                </a:solidFill>
                <a:latin typeface="Trebuchet MS"/>
              </a:rPr>
              <a:t> work-item</a:t>
            </a:r>
            <a:r>
              <a:rPr lang="zh-CN" altLang="en-US" sz="1050" spc="-1" dirty="0">
                <a:solidFill>
                  <a:srgbClr val="000000"/>
                </a:solidFill>
                <a:latin typeface="Trebuchet MS"/>
              </a:rPr>
              <a:t>）</a:t>
            </a:r>
            <a:endParaRPr lang="en-US" altLang="zh-CN" sz="1050" spc="-1" dirty="0">
              <a:solidFill>
                <a:srgbClr val="000000"/>
              </a:solidFill>
              <a:latin typeface="Trebuchet MS"/>
            </a:endParaRPr>
          </a:p>
          <a:p>
            <a:pPr marL="557280" lvl="1" indent="-213840">
              <a:spcBef>
                <a:spcPts val="300"/>
              </a:spcBef>
              <a:buClr>
                <a:srgbClr val="000000"/>
              </a:buClr>
              <a:buFont typeface="Arial"/>
              <a:buChar char="–"/>
            </a:pPr>
            <a:r>
              <a:rPr lang="zh-CN" altLang="en-US" sz="1050" spc="-1" dirty="0">
                <a:solidFill>
                  <a:srgbClr val="000000"/>
                </a:solidFill>
                <a:latin typeface="Trebuchet MS"/>
              </a:rPr>
              <a:t>工作组（</a:t>
            </a:r>
            <a:r>
              <a:rPr lang="en-US" altLang="zh-CN" sz="1050" spc="-1" dirty="0">
                <a:solidFill>
                  <a:srgbClr val="000000"/>
                </a:solidFill>
                <a:latin typeface="Trebuchet MS"/>
              </a:rPr>
              <a:t>work-group</a:t>
            </a:r>
            <a:r>
              <a:rPr lang="zh-CN" altLang="en-US" sz="1050" spc="-1" dirty="0">
                <a:solidFill>
                  <a:srgbClr val="000000"/>
                </a:solidFill>
                <a:latin typeface="Trebuchet MS"/>
              </a:rPr>
              <a:t>）的各行（</a:t>
            </a:r>
            <a:r>
              <a:rPr lang="en-US" altLang="zh-CN" sz="1050" spc="-1" dirty="0">
                <a:solidFill>
                  <a:srgbClr val="000000"/>
                </a:solidFill>
                <a:latin typeface="Trebuchet MS"/>
              </a:rPr>
              <a:t>Work group shares rows of B</a:t>
            </a:r>
            <a:r>
              <a:rPr lang="zh-CN" altLang="en-US" sz="1050" spc="-1" dirty="0">
                <a:solidFill>
                  <a:srgbClr val="000000"/>
                </a:solidFill>
                <a:latin typeface="Trebuchet MS"/>
              </a:rPr>
              <a:t>）</a:t>
            </a:r>
            <a:endParaRPr lang="en-US" altLang="zh-CN" sz="1050" spc="-1" dirty="0">
              <a:solidFill>
                <a:srgbClr val="000000"/>
              </a:solidFill>
              <a:latin typeface="Trebuchet MS"/>
            </a:endParaRPr>
          </a:p>
          <a:p>
            <a:pPr marL="343440" lvl="1">
              <a:spcBef>
                <a:spcPts val="300"/>
              </a:spcBef>
              <a:buClr>
                <a:srgbClr val="000000"/>
              </a:buClr>
            </a:pPr>
            <a:r>
              <a:rPr lang="zh-CN" altLang="en-US" sz="1050" spc="-1" dirty="0">
                <a:latin typeface="Arial"/>
              </a:rPr>
              <a:t>译者注：好像</a:t>
            </a:r>
            <a:r>
              <a:rPr lang="en-US" altLang="zh-CN" sz="1050" spc="-1" dirty="0">
                <a:latin typeface="Arial"/>
              </a:rPr>
              <a:t>A</a:t>
            </a:r>
            <a:r>
              <a:rPr lang="zh-CN" altLang="en-US" sz="1050" spc="-1" dirty="0">
                <a:latin typeface="Arial"/>
              </a:rPr>
              <a:t>应该是行，</a:t>
            </a:r>
            <a:r>
              <a:rPr lang="en-US" altLang="zh-CN" sz="1050" spc="-1" dirty="0">
                <a:latin typeface="Arial"/>
              </a:rPr>
              <a:t>B</a:t>
            </a:r>
            <a:r>
              <a:rPr lang="zh-CN" altLang="en-US" sz="1050" spc="-1" dirty="0">
                <a:latin typeface="Arial"/>
              </a:rPr>
              <a:t>应该是列，这里原文有错？</a:t>
            </a:r>
            <a:endParaRPr lang="en-US" sz="1050" spc="-1" dirty="0">
              <a:latin typeface="Arial"/>
            </a:endParaRPr>
          </a:p>
        </p:txBody>
      </p:sp>
      <p:sp>
        <p:nvSpPr>
          <p:cNvPr id="2318" name="CustomShape 4"/>
          <p:cNvSpPr/>
          <p:nvPr/>
        </p:nvSpPr>
        <p:spPr>
          <a:xfrm>
            <a:off x="5663737" y="2898990"/>
            <a:ext cx="3480263" cy="8904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对</a:t>
            </a:r>
            <a:r>
              <a:rPr lang="en-US" altLang="zh-CN" sz="1350" spc="-1" dirty="0">
                <a:solidFill>
                  <a:srgbClr val="4F81BD"/>
                </a:solidFill>
                <a:latin typeface="Trebuchet MS"/>
                <a:ea typeface="DejaVu Sans"/>
              </a:rPr>
              <a:t>B</a:t>
            </a:r>
            <a:r>
              <a:rPr lang="zh-CN" altLang="en-US" sz="1350" spc="-1" dirty="0">
                <a:solidFill>
                  <a:srgbClr val="4F81BD"/>
                </a:solidFill>
                <a:latin typeface="Trebuchet MS"/>
                <a:ea typeface="DejaVu Sans"/>
              </a:rPr>
              <a:t>中行开始异步复制返回一个事件来追踪</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Start an async. copy for row of B returning an event to track progress.</a:t>
            </a:r>
            <a:endParaRPr lang="en-US" sz="1350" spc="-1" dirty="0">
              <a:latin typeface="Arial"/>
            </a:endParaRPr>
          </a:p>
        </p:txBody>
      </p:sp>
      <p:sp>
        <p:nvSpPr>
          <p:cNvPr id="2319" name="CustomShape 5"/>
          <p:cNvSpPr/>
          <p:nvPr/>
        </p:nvSpPr>
        <p:spPr>
          <a:xfrm flipH="1" flipV="1">
            <a:off x="4949460" y="3050460"/>
            <a:ext cx="755460" cy="1074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587740" y="3969000"/>
            <a:ext cx="2595756" cy="6847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等待异步复制完成然后再继续</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Wait for async. copy to complete before proceeding.</a:t>
            </a:r>
            <a:endParaRPr lang="en-US" sz="1350" spc="-1" dirty="0">
              <a:latin typeface="Arial"/>
            </a:endParaRPr>
          </a:p>
        </p:txBody>
      </p:sp>
      <p:sp>
        <p:nvSpPr>
          <p:cNvPr id="2321" name="CustomShape 7"/>
          <p:cNvSpPr/>
          <p:nvPr/>
        </p:nvSpPr>
        <p:spPr>
          <a:xfrm flipH="1" flipV="1">
            <a:off x="3960720" y="4006530"/>
            <a:ext cx="1625940" cy="30753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870000" y="4833270"/>
            <a:ext cx="4532491" cy="10956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1350" spc="-1" dirty="0">
                <a:solidFill>
                  <a:srgbClr val="4F81BD"/>
                </a:solidFill>
                <a:latin typeface="Trebuchet MS"/>
                <a:ea typeface="DejaVu Sans"/>
              </a:rPr>
              <a:t>使用</a:t>
            </a:r>
            <a:r>
              <a:rPr lang="zh-CN" altLang="en-US" sz="1350" spc="-1" dirty="0">
                <a:solidFill>
                  <a:srgbClr val="C0504D"/>
                </a:solidFill>
                <a:latin typeface="Trebuchet MS"/>
              </a:rPr>
              <a:t>私有内存</a:t>
            </a:r>
            <a:r>
              <a:rPr lang="zh-CN" altLang="en-US" sz="1350" spc="-1" dirty="0">
                <a:solidFill>
                  <a:srgbClr val="4F81BD"/>
                </a:solidFill>
                <a:latin typeface="Trebuchet MS"/>
                <a:ea typeface="DejaVu Sans"/>
              </a:rPr>
              <a:t>中的</a:t>
            </a:r>
            <a:r>
              <a:rPr lang="en-US" altLang="zh-CN" sz="1350" spc="-1" dirty="0">
                <a:solidFill>
                  <a:srgbClr val="C0504D"/>
                </a:solidFill>
                <a:latin typeface="Trebuchet MS"/>
                <a:ea typeface="DejaVu Sans"/>
              </a:rPr>
              <a:t>A</a:t>
            </a:r>
            <a:r>
              <a:rPr lang="zh-CN" altLang="en-US" sz="1350" spc="-1" dirty="0">
                <a:solidFill>
                  <a:srgbClr val="4F81BD"/>
                </a:solidFill>
                <a:latin typeface="Trebuchet MS"/>
                <a:ea typeface="DejaVu Sans"/>
              </a:rPr>
              <a:t>和</a:t>
            </a:r>
            <a:r>
              <a:rPr lang="zh-CN" altLang="en-US" sz="1350" spc="-1" dirty="0">
                <a:solidFill>
                  <a:srgbClr val="C0504D"/>
                </a:solidFill>
                <a:latin typeface="Trebuchet MS"/>
              </a:rPr>
              <a:t>局部内存</a:t>
            </a:r>
            <a:r>
              <a:rPr lang="zh-CN" altLang="en-US" sz="1350" spc="-1" dirty="0">
                <a:solidFill>
                  <a:srgbClr val="4F81BD"/>
                </a:solidFill>
                <a:latin typeface="Trebuchet MS"/>
                <a:ea typeface="DejaVu Sans"/>
              </a:rPr>
              <a:t>中的</a:t>
            </a:r>
            <a:r>
              <a:rPr lang="en-US" altLang="zh-CN" sz="1350" spc="-1" dirty="0">
                <a:solidFill>
                  <a:srgbClr val="C0504D"/>
                </a:solidFill>
                <a:latin typeface="Trebuchet MS"/>
              </a:rPr>
              <a:t>B</a:t>
            </a:r>
            <a:r>
              <a:rPr lang="zh-CN" altLang="en-US" sz="1350" spc="-1" dirty="0">
                <a:solidFill>
                  <a:srgbClr val="4F81BD"/>
                </a:solidFill>
                <a:latin typeface="Trebuchet MS"/>
                <a:ea typeface="DejaVu Sans"/>
              </a:rPr>
              <a:t>来计算</a:t>
            </a:r>
            <a:r>
              <a:rPr lang="en-US" altLang="zh-CN" sz="1350" spc="-1" dirty="0">
                <a:solidFill>
                  <a:srgbClr val="4F81BD"/>
                </a:solidFill>
                <a:latin typeface="Trebuchet MS"/>
                <a:ea typeface="DejaVu Sans"/>
              </a:rPr>
              <a:t>C</a:t>
            </a:r>
            <a:r>
              <a:rPr lang="zh-CN" altLang="en-US" sz="1350" spc="-1" dirty="0">
                <a:solidFill>
                  <a:srgbClr val="4F81BD"/>
                </a:solidFill>
                <a:latin typeface="Trebuchet MS"/>
                <a:ea typeface="DejaVu Sans"/>
              </a:rPr>
              <a:t>的元素</a:t>
            </a:r>
            <a:endParaRPr lang="en-US" altLang="zh-CN" sz="1350" spc="-1" dirty="0">
              <a:solidFill>
                <a:srgbClr val="4F81BD"/>
              </a:solidFill>
              <a:latin typeface="Trebuchet MS"/>
              <a:ea typeface="DejaVu Sans"/>
            </a:endParaRPr>
          </a:p>
          <a:p>
            <a:pPr>
              <a:lnSpc>
                <a:spcPct val="100000"/>
              </a:lnSpc>
            </a:pPr>
            <a:r>
              <a:rPr lang="en-US" sz="1350" spc="-1" dirty="0">
                <a:solidFill>
                  <a:srgbClr val="4F81BD"/>
                </a:solidFill>
                <a:latin typeface="Trebuchet MS"/>
                <a:ea typeface="DejaVu Sans"/>
              </a:rPr>
              <a:t>Compute element of C using </a:t>
            </a:r>
            <a:r>
              <a:rPr lang="en-US" sz="1350" spc="-1" dirty="0">
                <a:solidFill>
                  <a:srgbClr val="C0504D"/>
                </a:solidFill>
                <a:latin typeface="Trebuchet MS"/>
                <a:ea typeface="DejaVu Sans"/>
              </a:rPr>
              <a:t>A</a:t>
            </a:r>
            <a:r>
              <a:rPr lang="en-US" sz="1350" spc="-1" dirty="0">
                <a:solidFill>
                  <a:srgbClr val="4F81BD"/>
                </a:solidFill>
                <a:latin typeface="Trebuchet MS"/>
                <a:ea typeface="DejaVu Sans"/>
              </a:rPr>
              <a:t> from </a:t>
            </a:r>
            <a:r>
              <a:rPr lang="en-US" sz="1350" spc="-1" dirty="0">
                <a:solidFill>
                  <a:srgbClr val="C0504D"/>
                </a:solidFill>
                <a:latin typeface="Trebuchet MS"/>
                <a:ea typeface="DejaVu Sans"/>
              </a:rPr>
              <a:t>private</a:t>
            </a:r>
            <a:r>
              <a:rPr lang="en-US" sz="1350" spc="-1" dirty="0">
                <a:solidFill>
                  <a:srgbClr val="E6B9B8"/>
                </a:solidFill>
                <a:latin typeface="Trebuchet MS"/>
                <a:ea typeface="DejaVu Sans"/>
              </a:rPr>
              <a:t> </a:t>
            </a:r>
            <a:r>
              <a:rPr lang="en-US" sz="1350" spc="-1" dirty="0">
                <a:solidFill>
                  <a:srgbClr val="4F81BD"/>
                </a:solidFill>
                <a:latin typeface="Trebuchet MS"/>
                <a:ea typeface="DejaVu Sans"/>
              </a:rPr>
              <a:t>memory and </a:t>
            </a:r>
            <a:r>
              <a:rPr lang="en-US" sz="1350" spc="-1" dirty="0">
                <a:solidFill>
                  <a:srgbClr val="E46C0A"/>
                </a:solidFill>
                <a:latin typeface="Trebuchet MS"/>
                <a:ea typeface="DejaVu Sans"/>
              </a:rPr>
              <a:t>B </a:t>
            </a:r>
            <a:r>
              <a:rPr lang="en-US" sz="1350" spc="-1" dirty="0">
                <a:solidFill>
                  <a:srgbClr val="4F81BD"/>
                </a:solidFill>
                <a:latin typeface="Trebuchet MS"/>
                <a:ea typeface="DejaVu Sans"/>
              </a:rPr>
              <a:t>from </a:t>
            </a:r>
            <a:r>
              <a:rPr lang="en-US" sz="1350" spc="-1" dirty="0">
                <a:solidFill>
                  <a:srgbClr val="E46C0A"/>
                </a:solidFill>
                <a:latin typeface="Trebuchet MS"/>
                <a:ea typeface="DejaVu Sans"/>
              </a:rPr>
              <a:t>local </a:t>
            </a:r>
            <a:r>
              <a:rPr lang="en-US" sz="1350" spc="-1" dirty="0">
                <a:solidFill>
                  <a:srgbClr val="4F81BD"/>
                </a:solidFill>
                <a:latin typeface="Trebuchet MS"/>
                <a:ea typeface="DejaVu Sans"/>
              </a:rPr>
              <a:t>memory.</a:t>
            </a:r>
            <a:endParaRPr lang="en-US" sz="1350" spc="-1" dirty="0">
              <a:latin typeface="Arial"/>
            </a:endParaRPr>
          </a:p>
        </p:txBody>
      </p:sp>
      <p:sp>
        <p:nvSpPr>
          <p:cNvPr id="2323" name="CustomShape 9"/>
          <p:cNvSpPr/>
          <p:nvPr/>
        </p:nvSpPr>
        <p:spPr>
          <a:xfrm flipH="1" flipV="1">
            <a:off x="3113190" y="4832730"/>
            <a:ext cx="755460" cy="44955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1485900" y="89073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rmAutofit/>
          </a:bodyPr>
          <a:lstStyle/>
          <a:p>
            <a:pPr algn="ctr">
              <a:lnSpc>
                <a:spcPct val="100000"/>
              </a:lnSpc>
            </a:pPr>
            <a:r>
              <a:rPr lang="zh-CN" altLang="en-US" sz="3300" spc="-1" dirty="0">
                <a:solidFill>
                  <a:srgbClr val="000000"/>
                </a:solidFill>
                <a:latin typeface="Trebuchet MS"/>
              </a:rPr>
              <a:t>事件和 </a:t>
            </a:r>
            <a:r>
              <a:rPr lang="en-US" sz="3300" spc="-1" dirty="0">
                <a:solidFill>
                  <a:srgbClr val="000000"/>
                </a:solidFill>
                <a:latin typeface="Trebuchet MS"/>
              </a:rPr>
              <a:t>C++ </a:t>
            </a:r>
            <a:r>
              <a:rPr lang="zh-CN" altLang="en-US" sz="3300" spc="-1" dirty="0">
                <a:solidFill>
                  <a:srgbClr val="000000"/>
                </a:solidFill>
                <a:latin typeface="Trebuchet MS"/>
              </a:rPr>
              <a:t>接口</a:t>
            </a:r>
            <a:r>
              <a:rPr lang="en-US" sz="3300" spc="-1" dirty="0">
                <a:solidFill>
                  <a:srgbClr val="000000"/>
                </a:solidFill>
                <a:latin typeface="Trebuchet MS"/>
              </a:rPr>
              <a:t> (</a:t>
            </a:r>
            <a:r>
              <a:rPr lang="zh-CN" altLang="en-US" sz="3300" spc="-1" dirty="0">
                <a:solidFill>
                  <a:srgbClr val="000000"/>
                </a:solidFill>
                <a:latin typeface="Trebuchet MS"/>
              </a:rPr>
              <a:t>分析用</a:t>
            </a:r>
            <a:r>
              <a:rPr lang="en-US" sz="3300" spc="-1" dirty="0">
                <a:solidFill>
                  <a:srgbClr val="000000"/>
                </a:solidFill>
                <a:latin typeface="Trebuchet MS"/>
              </a:rPr>
              <a:t>)</a:t>
            </a:r>
            <a:endParaRPr lang="en-US" sz="3300" spc="-1" dirty="0">
              <a:latin typeface="Arial"/>
            </a:endParaRPr>
          </a:p>
        </p:txBody>
      </p:sp>
      <p:sp>
        <p:nvSpPr>
          <p:cNvPr id="2325" name="CustomShape 2"/>
          <p:cNvSpPr/>
          <p:nvPr/>
        </p:nvSpPr>
        <p:spPr>
          <a:xfrm>
            <a:off x="1143000" y="1862730"/>
            <a:ext cx="6857460" cy="4050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77500" lnSpcReduction="20000"/>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将带有一个返回事件的核函数提交队列（</a:t>
            </a:r>
            <a:r>
              <a:rPr lang="en-US" altLang="zh-CN" sz="2400" spc="-1" dirty="0">
                <a:solidFill>
                  <a:srgbClr val="000000"/>
                </a:solidFill>
                <a:latin typeface="Trebuchet MS"/>
              </a:rPr>
              <a:t> Enqueue the kernel with a returned event </a:t>
            </a:r>
            <a:r>
              <a:rPr lang="zh-CN" altLang="en-US" sz="2400" spc="-1" dirty="0">
                <a:solidFill>
                  <a:srgbClr val="000000"/>
                </a:solidFill>
                <a:latin typeface="Trebuchet MS"/>
              </a:rPr>
              <a:t>）</a:t>
            </a:r>
            <a:endParaRPr lang="en-US" sz="2400" spc="-1" dirty="0">
              <a:latin typeface="Arial"/>
            </a:endParaRPr>
          </a:p>
          <a:p>
            <a:pPr marL="342900">
              <a:spcBef>
                <a:spcPts val="344"/>
              </a:spcBef>
            </a:pPr>
            <a:r>
              <a:rPr lang="en-US" sz="1725" b="1" spc="-1" dirty="0">
                <a:solidFill>
                  <a:srgbClr val="9BBB59"/>
                </a:solidFill>
                <a:latin typeface="Courier New Bold"/>
              </a:rPr>
              <a:t>Event</a:t>
            </a:r>
            <a:r>
              <a:rPr lang="en-US" sz="1725" b="1" spc="-1" dirty="0">
                <a:solidFill>
                  <a:srgbClr val="000000"/>
                </a:solidFill>
                <a:latin typeface="Courier New Bold"/>
              </a:rPr>
              <a:t> </a:t>
            </a:r>
            <a:r>
              <a:rPr lang="en-US" sz="1725" b="1" spc="-1" dirty="0" err="1">
                <a:solidFill>
                  <a:srgbClr val="000000"/>
                </a:solidFill>
                <a:latin typeface="Courier New Bold"/>
              </a:rPr>
              <a:t>event</a:t>
            </a:r>
            <a:r>
              <a:rPr lang="en-US" sz="1725" b="1" spc="-1" dirty="0">
                <a:solidFill>
                  <a:srgbClr val="000000"/>
                </a:solidFill>
                <a:latin typeface="Courier New Bold"/>
              </a:rPr>
              <a:t> =</a:t>
            </a:r>
            <a:endParaRPr lang="en-US" sz="1725" spc="-1" dirty="0">
              <a:latin typeface="Arial"/>
            </a:endParaRPr>
          </a:p>
          <a:p>
            <a:pPr marL="342900">
              <a:spcBef>
                <a:spcPts val="344"/>
              </a:spcBef>
            </a:pPr>
            <a:r>
              <a:rPr lang="en-US" sz="1725" b="1" spc="-1" dirty="0">
                <a:solidFill>
                  <a:srgbClr val="17375E"/>
                </a:solidFill>
                <a:latin typeface="Courier New Bold"/>
              </a:rPr>
              <a:t>  </a:t>
            </a:r>
            <a:r>
              <a:rPr lang="en-US" sz="1725" b="1" spc="-1" dirty="0" err="1">
                <a:solidFill>
                  <a:srgbClr val="17375E"/>
                </a:solidFill>
                <a:latin typeface="Courier New Bold"/>
              </a:rPr>
              <a:t>vadd</a:t>
            </a:r>
            <a:r>
              <a:rPr lang="en-US" sz="1725" b="1" spc="-1" dirty="0">
                <a:solidFill>
                  <a:srgbClr val="000000"/>
                </a:solidFill>
                <a:latin typeface="Courier New Bold"/>
              </a:rPr>
              <a:t>(</a:t>
            </a:r>
            <a:endParaRPr lang="en-US" sz="1725" spc="-1" dirty="0">
              <a:latin typeface="Arial"/>
            </a:endParaRPr>
          </a:p>
          <a:p>
            <a:pPr marL="342900">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EnqueueArgs</a:t>
            </a:r>
            <a:r>
              <a:rPr lang="en-US" sz="1725" b="1" spc="-1" dirty="0">
                <a:solidFill>
                  <a:srgbClr val="000000"/>
                </a:solidFill>
                <a:latin typeface="Courier New Bold"/>
              </a:rPr>
              <a:t>(</a:t>
            </a:r>
            <a:r>
              <a:rPr lang="en-US" sz="1725" b="1" spc="-1" dirty="0" err="1">
                <a:solidFill>
                  <a:srgbClr val="000000"/>
                </a:solidFill>
                <a:latin typeface="Courier New Bold"/>
              </a:rPr>
              <a:t>commands,NDRange</a:t>
            </a:r>
            <a:r>
              <a:rPr lang="en-US" sz="1725" b="1" spc="-1" dirty="0">
                <a:solidFill>
                  <a:srgbClr val="000000"/>
                </a:solidFill>
                <a:latin typeface="Courier New Bold"/>
              </a:rPr>
              <a:t>(count), </a:t>
            </a:r>
            <a:r>
              <a:rPr lang="en-US" sz="1725" b="1" spc="-1" dirty="0" err="1">
                <a:solidFill>
                  <a:srgbClr val="000000"/>
                </a:solidFill>
                <a:latin typeface="Courier New Bold"/>
              </a:rPr>
              <a:t>NDRange</a:t>
            </a:r>
            <a:r>
              <a:rPr lang="en-US" sz="1725" b="1" spc="-1" dirty="0">
                <a:solidFill>
                  <a:srgbClr val="000000"/>
                </a:solidFill>
                <a:latin typeface="Courier New Bold"/>
              </a:rPr>
              <a:t>(local)),</a:t>
            </a:r>
            <a:endParaRPr lang="en-US" sz="1725" spc="-1" dirty="0">
              <a:latin typeface="Arial"/>
            </a:endParaRPr>
          </a:p>
          <a:p>
            <a:pPr marL="342900">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a_in</a:t>
            </a:r>
            <a:r>
              <a:rPr lang="en-US" sz="1725" b="1" spc="-1" dirty="0">
                <a:solidFill>
                  <a:srgbClr val="000000"/>
                </a:solidFill>
                <a:latin typeface="Courier New Bold"/>
              </a:rPr>
              <a:t>, </a:t>
            </a:r>
            <a:r>
              <a:rPr lang="en-US" sz="1725" b="1" spc="-1" dirty="0" err="1">
                <a:solidFill>
                  <a:srgbClr val="000000"/>
                </a:solidFill>
                <a:latin typeface="Courier New Bold"/>
              </a:rPr>
              <a:t>b_in</a:t>
            </a:r>
            <a:r>
              <a:rPr lang="en-US" sz="1725" b="1" spc="-1" dirty="0">
                <a:solidFill>
                  <a:srgbClr val="000000"/>
                </a:solidFill>
                <a:latin typeface="Courier New Bold"/>
              </a:rPr>
              <a:t>, </a:t>
            </a:r>
            <a:r>
              <a:rPr lang="en-US" sz="1725" b="1" spc="-1" dirty="0" err="1">
                <a:solidFill>
                  <a:srgbClr val="000000"/>
                </a:solidFill>
                <a:latin typeface="Courier New Bold"/>
              </a:rPr>
              <a:t>c_out</a:t>
            </a:r>
            <a:r>
              <a:rPr lang="en-US" sz="1725" b="1" spc="-1" dirty="0">
                <a:solidFill>
                  <a:srgbClr val="000000"/>
                </a:solidFill>
                <a:latin typeface="Courier New Bold"/>
              </a:rPr>
              <a:t>, count);</a:t>
            </a:r>
            <a:endParaRPr lang="en-US" sz="1725" spc="-1" dirty="0">
              <a:latin typeface="Arial"/>
            </a:endParaRPr>
          </a:p>
          <a:p>
            <a:pPr marL="342900">
              <a:spcBef>
                <a:spcPts val="421"/>
              </a:spcBef>
            </a:pPr>
            <a:endParaRPr lang="en-US" sz="1725"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等待附加在时间上的命令执行完毕：</a:t>
            </a:r>
            <a:endParaRPr lang="en-US" sz="2400" spc="-1" dirty="0">
              <a:latin typeface="Arial"/>
            </a:endParaRPr>
          </a:p>
          <a:p>
            <a:pPr marL="342900">
              <a:spcBef>
                <a:spcPts val="421"/>
              </a:spcBef>
            </a:pPr>
            <a:r>
              <a:rPr lang="en-US" sz="2100" spc="-1" dirty="0" err="1">
                <a:solidFill>
                  <a:srgbClr val="000000"/>
                </a:solidFill>
                <a:latin typeface="Trebuchet MS"/>
              </a:rPr>
              <a:t>event.wait</a:t>
            </a:r>
            <a:r>
              <a:rPr lang="en-US" sz="2100" spc="-1" dirty="0">
                <a:solidFill>
                  <a:srgbClr val="000000"/>
                </a:solidFill>
                <a:latin typeface="Trebuchet MS"/>
              </a:rPr>
              <a:t>();</a:t>
            </a:r>
            <a:endParaRPr lang="en-US" sz="2100" spc="-1" dirty="0">
              <a:latin typeface="Arial"/>
            </a:endParaRPr>
          </a:p>
          <a:p>
            <a:pPr marL="342900">
              <a:spcBef>
                <a:spcPts val="421"/>
              </a:spcBef>
            </a:pPr>
            <a:endParaRPr lang="en-US" sz="21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从事件中提取计时信息</a:t>
            </a:r>
            <a:r>
              <a:rPr lang="en-US" sz="2400" spc="-1" dirty="0">
                <a:solidFill>
                  <a:srgbClr val="000000"/>
                </a:solidFill>
                <a:latin typeface="Trebuchet MS"/>
              </a:rPr>
              <a:t>:</a:t>
            </a:r>
            <a:endParaRPr lang="en-US" sz="2400" spc="-1" dirty="0">
              <a:latin typeface="Arial"/>
            </a:endParaRPr>
          </a:p>
          <a:p>
            <a:pPr>
              <a:spcBef>
                <a:spcPts val="389"/>
              </a:spcBef>
            </a:pPr>
            <a:endParaRPr lang="en-US" sz="2400" spc="-1" dirty="0">
              <a:latin typeface="Arial"/>
            </a:endParaRPr>
          </a:p>
          <a:p>
            <a:pPr>
              <a:spcBef>
                <a:spcPts val="389"/>
              </a:spcBef>
            </a:pPr>
            <a:r>
              <a:rPr lang="en-US" sz="1950" b="1" spc="-1" dirty="0">
                <a:solidFill>
                  <a:srgbClr val="9BBB59"/>
                </a:solidFill>
                <a:latin typeface="Courier New Bold"/>
              </a:rPr>
              <a:t>   </a:t>
            </a:r>
            <a:r>
              <a:rPr lang="en-US" sz="1725" b="1" spc="-1" dirty="0">
                <a:solidFill>
                  <a:srgbClr val="9BBB59"/>
                </a:solidFill>
                <a:latin typeface="Courier New Bold"/>
              </a:rPr>
              <a:t>  </a:t>
            </a:r>
            <a:r>
              <a:rPr lang="en-US" sz="1725" b="1" spc="-1" dirty="0" err="1">
                <a:solidFill>
                  <a:srgbClr val="9BBB59"/>
                </a:solidFill>
                <a:latin typeface="Courier New Bold"/>
              </a:rPr>
              <a:t>cl_ulong</a:t>
            </a:r>
            <a:r>
              <a:rPr lang="en-US" sz="1725" b="1" spc="-1" dirty="0">
                <a:solidFill>
                  <a:srgbClr val="9BBB59"/>
                </a:solidFill>
                <a:latin typeface="Courier New Bold"/>
              </a:rPr>
              <a:t> </a:t>
            </a:r>
            <a:r>
              <a:rPr lang="en-US" sz="1725" b="1" spc="-1" dirty="0" err="1">
                <a:solidFill>
                  <a:srgbClr val="000000"/>
                </a:solidFill>
                <a:latin typeface="Courier New Bold"/>
              </a:rPr>
              <a:t>ev_start_time</a:t>
            </a:r>
            <a:r>
              <a:rPr lang="en-US" sz="1725" b="1" spc="-1" dirty="0">
                <a:solidFill>
                  <a:srgbClr val="000000"/>
                </a:solidFill>
                <a:latin typeface="Courier New Bold"/>
              </a:rPr>
              <a:t> =</a:t>
            </a:r>
            <a:endParaRPr lang="en-US" sz="1725" spc="-1" dirty="0">
              <a:latin typeface="Arial"/>
            </a:endParaRPr>
          </a:p>
          <a:p>
            <a:pPr>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event.getProfilingInfo</a:t>
            </a:r>
            <a:r>
              <a:rPr lang="en-US" sz="1725" b="1" spc="-1" dirty="0">
                <a:solidFill>
                  <a:srgbClr val="000000"/>
                </a:solidFill>
                <a:latin typeface="Courier New Bold"/>
              </a:rPr>
              <a:t>&lt;CL_PROFILING_COMMAND_START&gt;(); </a:t>
            </a:r>
            <a:endParaRPr lang="en-US" sz="1725" spc="-1" dirty="0">
              <a:latin typeface="Arial"/>
            </a:endParaRPr>
          </a:p>
          <a:p>
            <a:pPr>
              <a:spcBef>
                <a:spcPts val="344"/>
              </a:spcBef>
            </a:pPr>
            <a:endParaRPr lang="en-US" sz="1725" spc="-1" dirty="0">
              <a:latin typeface="Arial"/>
            </a:endParaRPr>
          </a:p>
          <a:p>
            <a:pPr>
              <a:spcBef>
                <a:spcPts val="344"/>
              </a:spcBef>
            </a:pPr>
            <a:r>
              <a:rPr lang="en-US" sz="1725" b="1" spc="-1" dirty="0">
                <a:solidFill>
                  <a:srgbClr val="000000"/>
                </a:solidFill>
                <a:latin typeface="Courier New Bold"/>
              </a:rPr>
              <a:t>     </a:t>
            </a:r>
            <a:r>
              <a:rPr lang="en-US" sz="1725" b="1" spc="-1" dirty="0" err="1">
                <a:solidFill>
                  <a:srgbClr val="9BBB59"/>
                </a:solidFill>
                <a:latin typeface="Courier New Bold"/>
              </a:rPr>
              <a:t>cl_ulong</a:t>
            </a:r>
            <a:r>
              <a:rPr lang="en-US" sz="1725" b="1" spc="-1" dirty="0">
                <a:solidFill>
                  <a:srgbClr val="000000"/>
                </a:solidFill>
                <a:latin typeface="Courier New Bold"/>
              </a:rPr>
              <a:t> </a:t>
            </a:r>
            <a:r>
              <a:rPr lang="en-US" sz="1725" b="1" spc="-1" dirty="0" err="1">
                <a:solidFill>
                  <a:srgbClr val="000000"/>
                </a:solidFill>
                <a:latin typeface="Courier New Bold"/>
              </a:rPr>
              <a:t>ev_end_time</a:t>
            </a:r>
            <a:r>
              <a:rPr lang="en-US" sz="1725" b="1" spc="-1" dirty="0">
                <a:solidFill>
                  <a:srgbClr val="000000"/>
                </a:solidFill>
                <a:latin typeface="Courier New Bold"/>
              </a:rPr>
              <a:t> =</a:t>
            </a:r>
            <a:endParaRPr lang="en-US" sz="1725" spc="-1" dirty="0">
              <a:latin typeface="Arial"/>
            </a:endParaRPr>
          </a:p>
          <a:p>
            <a:pPr>
              <a:spcBef>
                <a:spcPts val="344"/>
              </a:spcBef>
            </a:pPr>
            <a:r>
              <a:rPr lang="en-US" sz="1725" b="1" spc="-1" dirty="0">
                <a:solidFill>
                  <a:srgbClr val="000000"/>
                </a:solidFill>
                <a:latin typeface="Courier New Bold"/>
              </a:rPr>
              <a:t>       </a:t>
            </a:r>
            <a:r>
              <a:rPr lang="en-US" sz="1725" b="1" spc="-1" dirty="0" err="1">
                <a:solidFill>
                  <a:srgbClr val="000000"/>
                </a:solidFill>
                <a:latin typeface="Courier New Bold"/>
              </a:rPr>
              <a:t>event.getProfilingInfo</a:t>
            </a:r>
            <a:r>
              <a:rPr lang="en-US" sz="1725" b="1" spc="-1" dirty="0">
                <a:solidFill>
                  <a:srgbClr val="000000"/>
                </a:solidFill>
                <a:latin typeface="Courier New Bold"/>
              </a:rPr>
              <a:t>&lt;CL_PROFILING_COMMAND_END&gt;();</a:t>
            </a:r>
            <a:endParaRPr lang="en-US" sz="1725" spc="-1" dirty="0">
              <a:latin typeface="Arial"/>
            </a:endParaRPr>
          </a:p>
          <a:p>
            <a:pPr>
              <a:spcBef>
                <a:spcPts val="466"/>
              </a:spcBef>
            </a:pPr>
            <a:endParaRPr lang="en-US" sz="1725" spc="-1" dirty="0">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1684620" y="4162320"/>
            <a:ext cx="5828760" cy="10211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zh-CN" altLang="en-US" sz="3000" b="1" cap="all" spc="-1" dirty="0">
                <a:solidFill>
                  <a:srgbClr val="000000"/>
                </a:solidFill>
                <a:latin typeface="Trebuchet MS"/>
              </a:rPr>
              <a:t>固定内存（</a:t>
            </a:r>
            <a:r>
              <a:rPr lang="en-US" sz="3000" b="1" cap="all" spc="-1" dirty="0">
                <a:solidFill>
                  <a:srgbClr val="000000"/>
                </a:solidFill>
                <a:latin typeface="Trebuchet MS"/>
              </a:rPr>
              <a:t>Pinned memory</a:t>
            </a:r>
            <a:r>
              <a:rPr lang="zh-CN" altLang="en-US" sz="3000" b="1" cap="all" spc="-1" dirty="0">
                <a:solidFill>
                  <a:srgbClr val="000000"/>
                </a:solidFill>
                <a:latin typeface="Trebuchet MS"/>
              </a:rPr>
              <a:t>）</a:t>
            </a:r>
            <a:endParaRPr lang="en-US" sz="3000" spc="-1" dirty="0">
              <a:latin typeface="Arial"/>
            </a:endParaRPr>
          </a:p>
        </p:txBody>
      </p:sp>
      <p:sp>
        <p:nvSpPr>
          <p:cNvPr id="2327" name="CustomShape 2"/>
          <p:cNvSpPr/>
          <p:nvPr/>
        </p:nvSpPr>
        <p:spPr>
          <a:xfrm>
            <a:off x="1684620" y="3037230"/>
            <a:ext cx="5828760" cy="11245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b"/>
          <a:lstStyle/>
          <a:p>
            <a:pPr>
              <a:spcBef>
                <a:spcPts val="300"/>
              </a:spcBef>
            </a:pPr>
            <a:r>
              <a:rPr lang="zh-CN" altLang="en-US" sz="1500" spc="-1" dirty="0">
                <a:solidFill>
                  <a:srgbClr val="000000"/>
                </a:solidFill>
                <a:latin typeface="Trebuchet MS"/>
              </a:rPr>
              <a:t>附录</a:t>
            </a:r>
            <a:r>
              <a:rPr lang="en-US" sz="1500" spc="-1" dirty="0">
                <a:solidFill>
                  <a:srgbClr val="000000"/>
                </a:solidFill>
                <a:latin typeface="Trebuchet MS"/>
              </a:rPr>
              <a:t> C</a:t>
            </a:r>
            <a:endParaRPr lang="en-US" sz="1500"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固定内存</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Pinned Memory</a:t>
            </a:r>
            <a:endParaRPr lang="en-US" sz="1650" spc="-1" dirty="0">
              <a:latin typeface="Arial"/>
            </a:endParaRPr>
          </a:p>
        </p:txBody>
      </p:sp>
      <p:sp>
        <p:nvSpPr>
          <p:cNvPr id="2329"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一般来说，在设备和宿主之间的内存传递越少越好</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可有时候也没法避免</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所以就可以通过</a:t>
            </a:r>
            <a:r>
              <a:rPr lang="zh-CN" altLang="en-US" sz="2400" b="1" i="1" u="sng" spc="-1" dirty="0">
                <a:solidFill>
                  <a:srgbClr val="0000FF"/>
                </a:solidFill>
                <a:latin typeface="Trebuchet MS"/>
              </a:rPr>
              <a:t>固定内存（</a:t>
            </a:r>
            <a:r>
              <a:rPr lang="en-US" altLang="zh-CN" sz="2400" b="1" i="1" u="sng" spc="-1" dirty="0">
                <a:solidFill>
                  <a:srgbClr val="0000FF"/>
                </a:solidFill>
                <a:latin typeface="Trebuchet MS"/>
              </a:rPr>
              <a:t> pinned memory </a:t>
            </a:r>
            <a:r>
              <a:rPr lang="zh-CN" altLang="en-US" sz="2400" b="1" i="1" u="sng" spc="-1" dirty="0">
                <a:solidFill>
                  <a:srgbClr val="0000FF"/>
                </a:solidFill>
                <a:latin typeface="Trebuchet MS"/>
              </a:rPr>
              <a:t>）</a:t>
            </a:r>
            <a:r>
              <a:rPr lang="zh-CN" altLang="en-US" sz="2400" spc="-1" dirty="0">
                <a:solidFill>
                  <a:srgbClr val="000000"/>
                </a:solidFill>
                <a:latin typeface="Trebuchet MS"/>
              </a:rPr>
              <a:t>来加速这样的内存传递</a:t>
            </a:r>
            <a:r>
              <a:rPr lang="en-US" altLang="zh-CN" sz="2400" spc="-1" dirty="0">
                <a:solidFill>
                  <a:srgbClr val="000000"/>
                </a:solidFill>
                <a:latin typeface="Trebuchet MS"/>
              </a:rPr>
              <a:t>(</a:t>
            </a:r>
            <a:r>
              <a:rPr lang="zh-CN" altLang="en-US" sz="2400" spc="-1" dirty="0">
                <a:solidFill>
                  <a:srgbClr val="000000"/>
                </a:solidFill>
                <a:latin typeface="Trebuchet MS"/>
              </a:rPr>
              <a:t>这也叫做页面锁定内存</a:t>
            </a:r>
            <a:r>
              <a:rPr lang="en-US" sz="2400" spc="-1" dirty="0">
                <a:solidFill>
                  <a:srgbClr val="000000"/>
                </a:solidFill>
                <a:latin typeface="Trebuchet MS"/>
              </a:rPr>
              <a:t> </a:t>
            </a:r>
            <a:r>
              <a:rPr lang="en-US" sz="2400" b="1" spc="-1" dirty="0">
                <a:solidFill>
                  <a:srgbClr val="000000"/>
                </a:solidFill>
                <a:latin typeface="Trebuchet MS"/>
              </a:rPr>
              <a:t>page-locked </a:t>
            </a:r>
            <a:r>
              <a:rPr lang="en-US" sz="2400" spc="-1" dirty="0">
                <a:solidFill>
                  <a:srgbClr val="000000"/>
                </a:solidFill>
                <a:latin typeface="Trebuchet MS"/>
              </a:rPr>
              <a:t>memory)</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只要支持了这一特性，就可以更高速度地在设备和宿主之间进行通信</a:t>
            </a:r>
            <a:endParaRPr lang="en-US" sz="2400" spc="-1" dirty="0">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常规的队列内存读写（</a:t>
            </a:r>
            <a:r>
              <a:rPr lang="en-US" altLang="zh-CN" sz="2400" spc="-1" dirty="0">
                <a:solidFill>
                  <a:srgbClr val="000000"/>
                </a:solidFill>
                <a:latin typeface="Trebuchet MS"/>
              </a:rPr>
              <a:t> </a:t>
            </a:r>
            <a:r>
              <a:rPr lang="en-US" altLang="zh-CN" sz="2400" spc="-1" dirty="0" err="1">
                <a:solidFill>
                  <a:srgbClr val="000000"/>
                </a:solidFill>
                <a:latin typeface="Trebuchet MS"/>
              </a:rPr>
              <a:t>enqueueRead</a:t>
            </a:r>
            <a:r>
              <a:rPr lang="en-US" altLang="zh-CN" sz="2400" spc="-1" dirty="0">
                <a:solidFill>
                  <a:srgbClr val="000000"/>
                </a:solidFill>
                <a:latin typeface="Trebuchet MS"/>
              </a:rPr>
              <a:t>/</a:t>
            </a:r>
            <a:r>
              <a:rPr lang="en-US" altLang="zh-CN" sz="2400" spc="-1" dirty="0" err="1">
                <a:solidFill>
                  <a:srgbClr val="000000"/>
                </a:solidFill>
                <a:latin typeface="Trebuchet MS"/>
              </a:rPr>
              <a:t>enqueueWrite</a:t>
            </a:r>
            <a:r>
              <a:rPr lang="en-US" altLang="zh-CN" sz="2400" spc="-1" dirty="0">
                <a:solidFill>
                  <a:srgbClr val="000000"/>
                </a:solidFill>
                <a:latin typeface="Trebuchet MS"/>
              </a:rPr>
              <a:t> </a:t>
            </a:r>
            <a:r>
              <a:rPr lang="zh-CN" altLang="en-US" sz="2400" spc="-1" dirty="0">
                <a:solidFill>
                  <a:srgbClr val="000000"/>
                </a:solidFill>
                <a:latin typeface="Trebuchet MS"/>
              </a:rPr>
              <a:t>）的速度大概也就是</a:t>
            </a:r>
            <a:r>
              <a:rPr lang="en-US" sz="2400" spc="-1" dirty="0">
                <a:solidFill>
                  <a:srgbClr val="000000"/>
                </a:solidFill>
                <a:latin typeface="Trebuchet MS"/>
              </a:rPr>
              <a:t>~6GB/s</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但</a:t>
            </a:r>
            <a:r>
              <a:rPr lang="en-US" sz="2400" spc="-1" dirty="0">
                <a:solidFill>
                  <a:srgbClr val="000000"/>
                </a:solidFill>
                <a:latin typeface="Trebuchet MS"/>
              </a:rPr>
              <a:t> PCI-E Gen 3.0 </a:t>
            </a:r>
            <a:r>
              <a:rPr lang="zh-CN" altLang="en-US" sz="2400" spc="-1" dirty="0">
                <a:solidFill>
                  <a:srgbClr val="000000"/>
                </a:solidFill>
                <a:latin typeface="Trebuchet MS"/>
              </a:rPr>
              <a:t>的持续传输速率能达到</a:t>
            </a:r>
            <a:r>
              <a:rPr lang="en-US" sz="2400" spc="-1" dirty="0">
                <a:solidFill>
                  <a:srgbClr val="000000"/>
                </a:solidFill>
                <a:latin typeface="Trebuchet MS"/>
              </a:rPr>
              <a:t> 16GB/s</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那么损失的带宽是咋回事呢？</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操作系统</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为啥会这样？这要先看内存是怎么分配的</a:t>
            </a:r>
            <a:r>
              <a:rPr lang="en-US" sz="2400" spc="-1" dirty="0">
                <a:solidFill>
                  <a:srgbClr val="000000"/>
                </a:solidFill>
                <a:latin typeface="Trebuchet MS"/>
              </a:rPr>
              <a:t>…</a:t>
            </a:r>
            <a:endParaRPr lang="en-US" sz="2400" spc="-1" dirty="0">
              <a:latin typeface="Arial"/>
            </a:endParaRPr>
          </a:p>
        </p:txBody>
      </p:sp>
      <p:sp>
        <p:nvSpPr>
          <p:cNvPr id="4" name="CustomShape 1">
            <a:extLst>
              <a:ext uri="{FF2B5EF4-FFF2-40B4-BE49-F238E27FC236}">
                <a16:creationId xmlns:a16="http://schemas.microsoft.com/office/drawing/2014/main" id="{0024500B-73A6-463A-86A9-9A5E9468F973}"/>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固定内存</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Pinned Memory</a:t>
            </a:r>
            <a:endParaRPr lang="en-US" sz="1650" spc="-1" dirty="0">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
        <p:nvSpPr>
          <p:cNvPr id="2333"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359"/>
              </a:spcBef>
              <a:buClr>
                <a:srgbClr val="000000"/>
              </a:buClr>
              <a:buFont typeface="Arial"/>
              <a:buChar char="•"/>
            </a:pPr>
            <a:r>
              <a:rPr lang="zh-CN" altLang="en-US" spc="-1" dirty="0">
                <a:solidFill>
                  <a:srgbClr val="000000"/>
                </a:solidFill>
                <a:latin typeface="Trebuchet MS"/>
              </a:rPr>
              <a:t>假设一个笔记本电脑有</a:t>
            </a:r>
            <a:r>
              <a:rPr lang="en-US" spc="-1" dirty="0">
                <a:solidFill>
                  <a:srgbClr val="000000"/>
                </a:solidFill>
                <a:latin typeface="Trebuchet MS"/>
              </a:rPr>
              <a:t>16GB </a:t>
            </a:r>
            <a:r>
              <a:rPr lang="zh-CN" altLang="en-US" spc="-1" dirty="0">
                <a:solidFill>
                  <a:srgbClr val="000000"/>
                </a:solidFill>
                <a:latin typeface="Trebuchet MS"/>
              </a:rPr>
              <a:t>的运行内存</a:t>
            </a:r>
            <a:r>
              <a:rPr lang="en-US" spc="-1" dirty="0">
                <a:solidFill>
                  <a:srgbClr val="000000"/>
                </a:solidFill>
                <a:latin typeface="Trebuchet MS"/>
              </a:rPr>
              <a:t> RAM.</a:t>
            </a:r>
            <a:endParaRPr lang="en-US" spc="-1" dirty="0">
              <a:latin typeface="Arial"/>
            </a:endParaRPr>
          </a:p>
          <a:p>
            <a:pPr>
              <a:spcBef>
                <a:spcPts val="359"/>
              </a:spcBef>
            </a:pP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那么右面的代码运行后的正确结果是什么呢？</a:t>
            </a:r>
            <a:endParaRPr lang="en-US" spc="-1" dirty="0">
              <a:latin typeface="Arial"/>
            </a:endParaRPr>
          </a:p>
          <a:p>
            <a:pPr>
              <a:spcBef>
                <a:spcPts val="359"/>
              </a:spcBef>
            </a:pP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附加题：如果使用 </a:t>
            </a:r>
            <a:r>
              <a:rPr lang="en-US" b="1" spc="-1" dirty="0">
                <a:solidFill>
                  <a:srgbClr val="3366FF"/>
                </a:solidFill>
                <a:latin typeface="Courier New"/>
              </a:rPr>
              <a:t>–m32 </a:t>
            </a:r>
            <a:r>
              <a:rPr lang="zh-CN" altLang="en-US" b="1" spc="-1" dirty="0">
                <a:solidFill>
                  <a:srgbClr val="3366FF"/>
                </a:solidFill>
                <a:latin typeface="Courier New"/>
              </a:rPr>
              <a:t>参数</a:t>
            </a:r>
            <a:r>
              <a:rPr lang="zh-CN" altLang="en-US" spc="-1" dirty="0">
                <a:solidFill>
                  <a:srgbClr val="000000"/>
                </a:solidFill>
                <a:latin typeface="Trebuchet MS"/>
              </a:rPr>
              <a:t>，输出的结果是什么？</a:t>
            </a:r>
            <a:endParaRPr lang="en-US" spc="-1" dirty="0">
              <a:latin typeface="Arial"/>
            </a:endParaRPr>
          </a:p>
        </p:txBody>
      </p:sp>
      <p:sp>
        <p:nvSpPr>
          <p:cNvPr id="2334" name="CustomShape 3"/>
          <p:cNvSpPr/>
          <p:nvPr/>
        </p:nvSpPr>
        <p:spPr>
          <a:xfrm>
            <a:off x="4626000" y="2024730"/>
            <a:ext cx="3293730" cy="37438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a:t>
            </a:r>
            <a:endParaRPr lang="en-US" sz="1050" spc="-1">
              <a:latin typeface="Arial"/>
            </a:endParaRPr>
          </a:p>
          <a:p>
            <a:pPr>
              <a:lnSpc>
                <a:spcPct val="100000"/>
              </a:lnSpc>
            </a:pPr>
            <a:r>
              <a:rPr lang="en-US" sz="1050" b="1" spc="-1">
                <a:solidFill>
                  <a:srgbClr val="3366FF"/>
                </a:solidFill>
                <a:latin typeface="Courier New"/>
                <a:ea typeface="DejaVu Sans"/>
              </a:rPr>
              <a:t>main</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//64 billion floats</a:t>
            </a:r>
            <a:endParaRPr lang="en-US" sz="1050" spc="-1">
              <a:latin typeface="Arial"/>
            </a:endParaRPr>
          </a:p>
          <a:p>
            <a:pPr>
              <a:lnSpc>
                <a:spcPct val="100000"/>
              </a:lnSpc>
            </a:pPr>
            <a:r>
              <a:rPr lang="en-US" sz="1050" b="1" spc="-1">
                <a:solidFill>
                  <a:srgbClr val="3366FF"/>
                </a:solidFill>
                <a:latin typeface="Courier New"/>
                <a:ea typeface="DejaVu Sans"/>
              </a:rPr>
              <a:t>  size_t len    = 64 * 1024*1024*1024;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//256GB allocation</a:t>
            </a: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if (NULL == buffer)</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r>
              <a:rPr lang="en-US" sz="1050" b="1" spc="-1">
                <a:solidFill>
                  <a:srgbClr val="3366FF"/>
                </a:solidFill>
                <a:latin typeface="Courier New"/>
                <a:ea typeface="DejaVu Sans"/>
              </a:rPr>
              <a:t>    fprintf(stderr, "malloc failed\n");</a:t>
            </a:r>
            <a:endParaRPr lang="en-US" sz="1050" spc="-1">
              <a:latin typeface="Arial"/>
            </a:endParaRPr>
          </a:p>
          <a:p>
            <a:pPr>
              <a:lnSpc>
                <a:spcPct val="100000"/>
              </a:lnSpc>
            </a:pPr>
            <a:r>
              <a:rPr lang="en-US" sz="1050" b="1" spc="-1">
                <a:solidFill>
                  <a:srgbClr val="3366FF"/>
                </a:solidFill>
                <a:latin typeface="Courier New"/>
                <a:ea typeface="DejaVu Sans"/>
              </a:rPr>
              <a:t>    return 1;</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printf("got ptr %p\n", buffer);</a:t>
            </a: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2303730" y="2511000"/>
            <a:ext cx="4266000" cy="15298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2400" spc="-1">
                <a:solidFill>
                  <a:srgbClr val="000000"/>
                </a:solidFill>
                <a:latin typeface="Menlo"/>
                <a:ea typeface="Menlo"/>
              </a:rPr>
              <a:t>% gcc test.c -o test          </a:t>
            </a:r>
            <a:endParaRPr lang="en-US" sz="2400" spc="-1">
              <a:latin typeface="Arial"/>
            </a:endParaRPr>
          </a:p>
          <a:p>
            <a:pPr>
              <a:lnSpc>
                <a:spcPct val="100000"/>
              </a:lnSpc>
            </a:pPr>
            <a:endParaRPr lang="en-US" sz="2400" spc="-1">
              <a:latin typeface="Arial"/>
            </a:endParaRPr>
          </a:p>
          <a:p>
            <a:pPr>
              <a:lnSpc>
                <a:spcPct val="100000"/>
              </a:lnSpc>
            </a:pPr>
            <a:r>
              <a:rPr lang="en-US" sz="2400" spc="-1">
                <a:solidFill>
                  <a:srgbClr val="000000"/>
                </a:solidFill>
                <a:latin typeface="Menlo"/>
                <a:ea typeface="Menlo"/>
              </a:rPr>
              <a:t>% ./test</a:t>
            </a:r>
            <a:endParaRPr lang="en-US" sz="2400" spc="-1">
              <a:latin typeface="Arial"/>
            </a:endParaRPr>
          </a:p>
          <a:p>
            <a:pPr>
              <a:lnSpc>
                <a:spcPct val="100000"/>
              </a:lnSpc>
            </a:pPr>
            <a:r>
              <a:rPr lang="en-US" sz="2400" spc="-1">
                <a:solidFill>
                  <a:srgbClr val="000000"/>
                </a:solidFill>
                <a:latin typeface="Menlo"/>
                <a:ea typeface="Menlo"/>
              </a:rPr>
              <a:t>got ptr 0x7f84b0c03350</a:t>
            </a:r>
            <a:endParaRPr lang="en-US" sz="2400"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92500"/>
          </a:bodyPr>
          <a:lstStyle/>
          <a:p>
            <a:pPr marL="257310" indent="-256770">
              <a:spcBef>
                <a:spcPts val="359"/>
              </a:spcBef>
              <a:buClr>
                <a:srgbClr val="000000"/>
              </a:buClr>
              <a:buFont typeface="Arial"/>
              <a:buChar char="•"/>
            </a:pPr>
            <a:r>
              <a:rPr lang="zh-CN" altLang="en-US" spc="-1" dirty="0">
                <a:solidFill>
                  <a:srgbClr val="000000"/>
                </a:solidFill>
                <a:latin typeface="Trebuchet MS"/>
              </a:rPr>
              <a:t>返回了一个非空指针（</a:t>
            </a:r>
            <a:r>
              <a:rPr lang="en-US" altLang="zh-CN" spc="-1" dirty="0">
                <a:solidFill>
                  <a:srgbClr val="000000"/>
                </a:solidFill>
                <a:latin typeface="Trebuchet MS"/>
              </a:rPr>
              <a:t> non-NULL pointer </a:t>
            </a:r>
            <a:r>
              <a:rPr lang="zh-CN" altLang="en-US" spc="-1" dirty="0">
                <a:solidFill>
                  <a:srgbClr val="000000"/>
                </a:solidFill>
                <a:latin typeface="Trebuchet MS"/>
              </a:rPr>
              <a:t>）</a:t>
            </a:r>
            <a:endParaRPr lang="en-US" spc="-1" dirty="0">
              <a:latin typeface="Arial"/>
            </a:endParaRPr>
          </a:p>
          <a:p>
            <a:pPr marL="257310" indent="-256770">
              <a:spcBef>
                <a:spcPts val="359"/>
              </a:spcBef>
              <a:buClr>
                <a:srgbClr val="000000"/>
              </a:buClr>
              <a:buFont typeface="Arial"/>
              <a:buChar char="•"/>
            </a:pPr>
            <a:r>
              <a:rPr lang="en-US" altLang="zh-CN" spc="-1" dirty="0">
                <a:solidFill>
                  <a:srgbClr val="000000"/>
                </a:solidFill>
                <a:latin typeface="Trebuchet MS"/>
              </a:rPr>
              <a:t>mac</a:t>
            </a:r>
            <a:r>
              <a:rPr lang="en-US" spc="-1" dirty="0">
                <a:solidFill>
                  <a:srgbClr val="000000"/>
                </a:solidFill>
                <a:latin typeface="Trebuchet MS"/>
              </a:rPr>
              <a:t>OS X </a:t>
            </a:r>
            <a:r>
              <a:rPr lang="zh-CN" altLang="en-US" spc="-1" dirty="0">
                <a:solidFill>
                  <a:srgbClr val="000000"/>
                </a:solidFill>
                <a:latin typeface="Trebuchet MS"/>
              </a:rPr>
              <a:t>和</a:t>
            </a:r>
            <a:r>
              <a:rPr lang="en-US" spc="-1" dirty="0">
                <a:solidFill>
                  <a:srgbClr val="000000"/>
                </a:solidFill>
                <a:latin typeface="Trebuchet MS"/>
              </a:rPr>
              <a:t> Linux </a:t>
            </a:r>
            <a:r>
              <a:rPr lang="zh-CN" altLang="en-US" spc="-1" dirty="0">
                <a:solidFill>
                  <a:srgbClr val="000000"/>
                </a:solidFill>
                <a:latin typeface="Trebuchet MS"/>
              </a:rPr>
              <a:t>都会超量分配内存（</a:t>
            </a:r>
            <a:r>
              <a:rPr lang="en-US" altLang="zh-CN" spc="-1" dirty="0">
                <a:solidFill>
                  <a:srgbClr val="000000"/>
                </a:solidFill>
                <a:latin typeface="Trebuchet MS"/>
              </a:rPr>
              <a:t> oversubscribe memory </a:t>
            </a:r>
            <a:r>
              <a:rPr lang="zh-CN" altLang="en-US" spc="-1" dirty="0">
                <a:solidFill>
                  <a:srgbClr val="000000"/>
                </a:solidFill>
                <a:latin typeface="Trebuchet MS"/>
              </a:rPr>
              <a:t>）</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那内存什么时候才会真分配呢？</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检查 </a:t>
            </a:r>
            <a:r>
              <a:rPr lang="en-US" altLang="zh-CN" spc="-1" dirty="0">
                <a:solidFill>
                  <a:srgbClr val="000000"/>
                </a:solidFill>
                <a:latin typeface="Trebuchet MS"/>
              </a:rPr>
              <a:t>malloc/</a:t>
            </a:r>
            <a:r>
              <a:rPr lang="en-US" altLang="zh-CN" spc="-1" dirty="0" err="1">
                <a:solidFill>
                  <a:srgbClr val="000000"/>
                </a:solidFill>
                <a:latin typeface="Trebuchet MS"/>
              </a:rPr>
              <a:t>calloc</a:t>
            </a:r>
            <a:r>
              <a:rPr lang="en-US" altLang="zh-CN" spc="-1" dirty="0">
                <a:solidFill>
                  <a:srgbClr val="000000"/>
                </a:solidFill>
                <a:latin typeface="Trebuchet MS"/>
              </a:rPr>
              <a:t>   </a:t>
            </a:r>
            <a:r>
              <a:rPr lang="zh-CN" altLang="en-US" spc="-1" dirty="0">
                <a:solidFill>
                  <a:srgbClr val="000000"/>
                </a:solidFill>
                <a:latin typeface="Trebuchet MS"/>
              </a:rPr>
              <a:t>的返回值也没用，</a:t>
            </a:r>
            <a:r>
              <a:rPr lang="en-US" spc="-1" dirty="0">
                <a:solidFill>
                  <a:srgbClr val="000000"/>
                </a:solidFill>
                <a:latin typeface="Trebuchet MS"/>
              </a:rPr>
              <a:t>–</a:t>
            </a:r>
            <a:r>
              <a:rPr lang="zh-CN" altLang="en-US" spc="-1" dirty="0">
                <a:solidFill>
                  <a:srgbClr val="000000"/>
                </a:solidFill>
                <a:latin typeface="Trebuchet MS"/>
              </a:rPr>
              <a:t>因为 </a:t>
            </a:r>
            <a:r>
              <a:rPr lang="en-US" altLang="zh-CN" spc="-1" dirty="0">
                <a:solidFill>
                  <a:srgbClr val="000000"/>
                </a:solidFill>
                <a:latin typeface="Trebuchet MS"/>
              </a:rPr>
              <a:t>malloc </a:t>
            </a:r>
            <a:r>
              <a:rPr lang="zh-CN" altLang="en-US" spc="-1" dirty="0">
                <a:solidFill>
                  <a:srgbClr val="000000"/>
                </a:solidFill>
                <a:latin typeface="Trebuchet MS"/>
              </a:rPr>
              <a:t>永远不会返回 </a:t>
            </a:r>
            <a:r>
              <a:rPr lang="en-US" altLang="zh-CN" spc="-1" dirty="0">
                <a:solidFill>
                  <a:srgbClr val="000000"/>
                </a:solidFill>
                <a:latin typeface="Trebuchet MS"/>
              </a:rPr>
              <a:t>NULL</a:t>
            </a:r>
            <a:r>
              <a:rPr lang="zh-CN" altLang="en-US" spc="-1" dirty="0">
                <a:solidFill>
                  <a:srgbClr val="000000"/>
                </a:solidFill>
                <a:latin typeface="Trebuchet MS"/>
              </a:rPr>
              <a:t>（</a:t>
            </a:r>
            <a:r>
              <a:rPr lang="en-US" altLang="zh-CN" spc="-1" dirty="0">
                <a:solidFill>
                  <a:srgbClr val="000000"/>
                </a:solidFill>
                <a:latin typeface="Trebuchet MS"/>
              </a:rPr>
              <a:t>malloc </a:t>
            </a:r>
            <a:r>
              <a:rPr lang="en-US" altLang="zh-CN" i="1" spc="-1" dirty="0">
                <a:solidFill>
                  <a:srgbClr val="000000"/>
                </a:solidFill>
                <a:latin typeface="Trebuchet MS"/>
              </a:rPr>
              <a:t>never*</a:t>
            </a:r>
            <a:r>
              <a:rPr lang="en-US" altLang="zh-CN" spc="-1" dirty="0">
                <a:solidFill>
                  <a:srgbClr val="000000"/>
                </a:solidFill>
                <a:latin typeface="Trebuchet MS"/>
              </a:rPr>
              <a:t> returns NULL</a:t>
            </a:r>
            <a:r>
              <a:rPr lang="zh-CN" altLang="en-US" spc="-1" dirty="0">
                <a:solidFill>
                  <a:srgbClr val="000000"/>
                </a:solidFill>
                <a:latin typeface="Trebuchet MS"/>
              </a:rPr>
              <a:t>）</a:t>
            </a:r>
            <a:endParaRPr lang="en-US" spc="-1" dirty="0">
              <a:latin typeface="Arial"/>
            </a:endParaRPr>
          </a:p>
        </p:txBody>
      </p:sp>
      <p:sp>
        <p:nvSpPr>
          <p:cNvPr id="2338" name="CustomShape 3"/>
          <p:cNvSpPr/>
          <p:nvPr/>
        </p:nvSpPr>
        <p:spPr>
          <a:xfrm>
            <a:off x="4626000" y="2024730"/>
            <a:ext cx="3293730" cy="374382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a:t>
            </a:r>
            <a:endParaRPr lang="en-US" sz="1050" spc="-1">
              <a:latin typeface="Arial"/>
            </a:endParaRPr>
          </a:p>
          <a:p>
            <a:pPr>
              <a:lnSpc>
                <a:spcPct val="100000"/>
              </a:lnSpc>
            </a:pPr>
            <a:r>
              <a:rPr lang="en-US" sz="1050" b="1" spc="-1">
                <a:solidFill>
                  <a:srgbClr val="3366FF"/>
                </a:solidFill>
                <a:latin typeface="Courier New"/>
                <a:ea typeface="DejaVu Sans"/>
              </a:rPr>
              <a:t>main</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//64 billion floats</a:t>
            </a:r>
            <a:endParaRPr lang="en-US" sz="1050" spc="-1">
              <a:latin typeface="Arial"/>
            </a:endParaRPr>
          </a:p>
          <a:p>
            <a:pPr>
              <a:lnSpc>
                <a:spcPct val="100000"/>
              </a:lnSpc>
            </a:pPr>
            <a:r>
              <a:rPr lang="en-US" sz="1050" b="1" spc="-1">
                <a:solidFill>
                  <a:srgbClr val="3366FF"/>
                </a:solidFill>
                <a:latin typeface="Courier New"/>
                <a:ea typeface="DejaVu Sans"/>
              </a:rPr>
              <a:t>  size_t len    = 64 * 1024*1024*1024;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//256GB allocation</a:t>
            </a: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if (NULL == buffer)</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r>
              <a:rPr lang="en-US" sz="1050" b="1" spc="-1">
                <a:solidFill>
                  <a:srgbClr val="3366FF"/>
                </a:solidFill>
                <a:latin typeface="Courier New"/>
                <a:ea typeface="DejaVu Sans"/>
              </a:rPr>
              <a:t>    fprintf(stderr, "malloc failed\n");</a:t>
            </a:r>
            <a:endParaRPr lang="en-US" sz="1050" spc="-1">
              <a:latin typeface="Arial"/>
            </a:endParaRPr>
          </a:p>
          <a:p>
            <a:pPr>
              <a:lnSpc>
                <a:spcPct val="100000"/>
              </a:lnSpc>
            </a:pPr>
            <a:r>
              <a:rPr lang="en-US" sz="1050" b="1" spc="-1">
                <a:solidFill>
                  <a:srgbClr val="3366FF"/>
                </a:solidFill>
                <a:latin typeface="Courier New"/>
                <a:ea typeface="DejaVu Sans"/>
              </a:rPr>
              <a:t>    return 1;</a:t>
            </a:r>
            <a:endParaRPr lang="en-US" sz="1050" spc="-1">
              <a:latin typeface="Arial"/>
            </a:endParaRPr>
          </a:p>
          <a:p>
            <a:pPr>
              <a:lnSpc>
                <a:spcPct val="100000"/>
              </a:lnSpc>
            </a:pPr>
            <a:r>
              <a:rPr lang="en-US" sz="1050" b="1" spc="-1">
                <a:solidFill>
                  <a:srgbClr val="3366FF"/>
                </a:solidFill>
                <a:latin typeface="Courier New"/>
                <a:ea typeface="DejaVu Sans"/>
              </a:rPr>
              <a:t>  }</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printf("got ptr %p\n", buffer);</a:t>
            </a: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p:txBody>
      </p:sp>
      <p:sp>
        <p:nvSpPr>
          <p:cNvPr id="2339" name="CustomShape 4"/>
          <p:cNvSpPr/>
          <p:nvPr/>
        </p:nvSpPr>
        <p:spPr>
          <a:xfrm>
            <a:off x="1000980" y="5723730"/>
            <a:ext cx="4397760" cy="273240"/>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lstStyle/>
          <a:p>
            <a:pPr>
              <a:lnSpc>
                <a:spcPct val="100000"/>
              </a:lnSpc>
            </a:pPr>
            <a:r>
              <a:rPr lang="en-US" sz="1350" spc="-1">
                <a:solidFill>
                  <a:srgbClr val="000000"/>
                </a:solidFill>
                <a:latin typeface="Trebuchet MS"/>
                <a:ea typeface="DejaVu Sans"/>
              </a:rPr>
              <a:t>* This might not be true for an embedded system</a:t>
            </a:r>
            <a:endParaRPr lang="en-US" sz="1350" spc="-1">
              <a:latin typeface="Arial"/>
            </a:endParaRPr>
          </a:p>
        </p:txBody>
      </p:sp>
      <p:sp>
        <p:nvSpPr>
          <p:cNvPr id="6" name="CustomShape 1">
            <a:extLst>
              <a:ext uri="{FF2B5EF4-FFF2-40B4-BE49-F238E27FC236}">
                <a16:creationId xmlns:a16="http://schemas.microsoft.com/office/drawing/2014/main" id="{A86088AA-0A25-46EB-BD1C-0BBBBEAEC8C9}"/>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1"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359"/>
              </a:spcBef>
              <a:buClr>
                <a:srgbClr val="000000"/>
              </a:buClr>
              <a:buFont typeface="Arial"/>
              <a:buChar char="•"/>
            </a:pPr>
            <a:r>
              <a:rPr lang="zh-CN" altLang="en-US" spc="-1" dirty="0">
                <a:solidFill>
                  <a:srgbClr val="000000"/>
                </a:solidFill>
                <a:latin typeface="Trebuchet MS"/>
              </a:rPr>
              <a:t>这个程序实际上并不会真正分配任何内存</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调用了 </a:t>
            </a:r>
            <a:r>
              <a:rPr lang="en-US" spc="-1" dirty="0">
                <a:solidFill>
                  <a:srgbClr val="000000"/>
                </a:solidFill>
                <a:latin typeface="Trebuchet MS"/>
              </a:rPr>
              <a:t>malloc</a:t>
            </a:r>
            <a:r>
              <a:rPr lang="zh-CN" altLang="en-US" spc="-1" dirty="0">
                <a:solidFill>
                  <a:srgbClr val="000000"/>
                </a:solidFill>
                <a:latin typeface="Trebuchet MS"/>
              </a:rPr>
              <a:t>，但并没有使用它</a:t>
            </a:r>
            <a:r>
              <a:rPr lang="en-US" spc="-1" dirty="0">
                <a:solidFill>
                  <a:srgbClr val="000000"/>
                </a:solidFill>
                <a:latin typeface="Trebuchet MS"/>
              </a:rPr>
              <a:t>!</a:t>
            </a:r>
            <a:endParaRPr lang="en-US" spc="-1" dirty="0">
              <a:latin typeface="Arial"/>
            </a:endParaRPr>
          </a:p>
        </p:txBody>
      </p:sp>
      <p:sp>
        <p:nvSpPr>
          <p:cNvPr id="2342" name="CustomShape 3"/>
          <p:cNvSpPr/>
          <p:nvPr/>
        </p:nvSpPr>
        <p:spPr>
          <a:xfrm>
            <a:off x="4626000" y="2024730"/>
            <a:ext cx="3293730" cy="24651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 </a:t>
            </a:r>
            <a:endParaRPr lang="en-US" sz="1050" spc="-1">
              <a:latin typeface="Arial"/>
            </a:endParaRPr>
          </a:p>
          <a:p>
            <a:pPr>
              <a:lnSpc>
                <a:spcPct val="100000"/>
              </a:lnSpc>
            </a:pPr>
            <a:r>
              <a:rPr lang="en-US" sz="1050" b="1" spc="-1">
                <a:solidFill>
                  <a:srgbClr val="3366FF"/>
                </a:solidFill>
                <a:latin typeface="Courier New"/>
                <a:ea typeface="DejaVu Sans"/>
              </a:rPr>
              <a:t>main </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size_t len    = 16 * 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endParaRPr lang="en-US" sz="1050" spc="-1">
              <a:latin typeface="Arial"/>
            </a:endParaRPr>
          </a:p>
        </p:txBody>
      </p:sp>
      <p:sp>
        <p:nvSpPr>
          <p:cNvPr id="5" name="CustomShape 1">
            <a:extLst>
              <a:ext uri="{FF2B5EF4-FFF2-40B4-BE49-F238E27FC236}">
                <a16:creationId xmlns:a16="http://schemas.microsoft.com/office/drawing/2014/main" id="{AA9917B9-B2B5-45FC-9755-F5FF875B82CC}"/>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 name="CustomShape 2"/>
          <p:cNvSpPr/>
          <p:nvPr/>
        </p:nvSpPr>
        <p:spPr>
          <a:xfrm>
            <a:off x="1485900" y="2024730"/>
            <a:ext cx="3029670" cy="34265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359"/>
              </a:spcBef>
              <a:buClr>
                <a:srgbClr val="000000"/>
              </a:buClr>
              <a:buFont typeface="Arial"/>
              <a:buChar char="•"/>
            </a:pPr>
            <a:r>
              <a:rPr lang="zh-CN" altLang="en-US" spc="-1" dirty="0">
                <a:solidFill>
                  <a:srgbClr val="000000"/>
                </a:solidFill>
                <a:latin typeface="Trebuchet MS"/>
              </a:rPr>
              <a:t>那到底咋回事呢？</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读取时候得到的指针，会触发内核里面的一个页面错误（</a:t>
            </a:r>
            <a:r>
              <a:rPr lang="en-US" altLang="zh-CN" spc="-1" dirty="0">
                <a:solidFill>
                  <a:srgbClr val="000000"/>
                </a:solidFill>
                <a:latin typeface="Trebuchet MS"/>
              </a:rPr>
              <a:t>page fault</a:t>
            </a:r>
            <a:r>
              <a:rPr lang="zh-CN" altLang="en-US" spc="-1" dirty="0">
                <a:solidFill>
                  <a:srgbClr val="000000"/>
                </a:solidFill>
                <a:latin typeface="Trebuchet MS"/>
              </a:rPr>
              <a:t>）</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内核然后会分给我们一点内存，允许对其进行写入</a:t>
            </a:r>
            <a:endParaRPr lang="en-US" spc="-1" dirty="0">
              <a:latin typeface="Arial"/>
            </a:endParaRPr>
          </a:p>
          <a:p>
            <a:pPr marL="257310" indent="-256770">
              <a:spcBef>
                <a:spcPts val="359"/>
              </a:spcBef>
              <a:buClr>
                <a:srgbClr val="000000"/>
              </a:buClr>
              <a:buFont typeface="Arial"/>
              <a:buChar char="•"/>
            </a:pPr>
            <a:r>
              <a:rPr lang="zh-CN" altLang="en-US" spc="-1" dirty="0">
                <a:solidFill>
                  <a:srgbClr val="000000"/>
                </a:solidFill>
                <a:latin typeface="Trebuchet MS"/>
              </a:rPr>
              <a:t>但这个代码分了多少内存呢？只有  </a:t>
            </a:r>
            <a:r>
              <a:rPr lang="en-US" altLang="zh-CN" spc="-1" dirty="0">
                <a:solidFill>
                  <a:srgbClr val="000000"/>
                </a:solidFill>
                <a:latin typeface="Trebuchet MS"/>
              </a:rPr>
              <a:t>4096</a:t>
            </a:r>
            <a:r>
              <a:rPr lang="zh-CN" altLang="en-US" spc="-1" dirty="0">
                <a:solidFill>
                  <a:srgbClr val="000000"/>
                </a:solidFill>
                <a:latin typeface="Trebuchet MS"/>
              </a:rPr>
              <a:t>字节（</a:t>
            </a:r>
            <a:r>
              <a:rPr lang="en-US" altLang="zh-CN" spc="-1" dirty="0">
                <a:solidFill>
                  <a:srgbClr val="000000"/>
                </a:solidFill>
                <a:latin typeface="Trebuchet MS"/>
              </a:rPr>
              <a:t>bytes</a:t>
            </a:r>
            <a:r>
              <a:rPr lang="zh-CN" altLang="en-US" spc="-1" dirty="0">
                <a:solidFill>
                  <a:srgbClr val="000000"/>
                </a:solidFill>
                <a:latin typeface="Trebuchet MS"/>
              </a:rPr>
              <a:t>），也就是一个页（</a:t>
            </a:r>
            <a:r>
              <a:rPr lang="en-US" altLang="zh-CN" spc="-1" dirty="0">
                <a:solidFill>
                  <a:srgbClr val="000000"/>
                </a:solidFill>
                <a:latin typeface="Trebuchet MS"/>
              </a:rPr>
              <a:t>page</a:t>
            </a:r>
            <a:r>
              <a:rPr lang="zh-CN" altLang="en-US" spc="-1" dirty="0">
                <a:solidFill>
                  <a:srgbClr val="000000"/>
                </a:solidFill>
                <a:latin typeface="Trebuchet MS"/>
              </a:rPr>
              <a:t>）</a:t>
            </a:r>
            <a:endParaRPr lang="en-US" spc="-1" dirty="0">
              <a:latin typeface="Arial"/>
            </a:endParaRPr>
          </a:p>
        </p:txBody>
      </p:sp>
      <p:sp>
        <p:nvSpPr>
          <p:cNvPr id="2345" name="CustomShape 3"/>
          <p:cNvSpPr/>
          <p:nvPr/>
        </p:nvSpPr>
        <p:spPr>
          <a:xfrm>
            <a:off x="4626000" y="2024730"/>
            <a:ext cx="3293730" cy="278478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050" b="1" spc="-1">
                <a:solidFill>
                  <a:srgbClr val="3366FF"/>
                </a:solidFill>
                <a:latin typeface="Courier New"/>
                <a:ea typeface="DejaVu Sans"/>
              </a:rPr>
              <a:t>#include &lt;stdlib.h&gt;</a:t>
            </a:r>
            <a:endParaRPr lang="en-US" sz="1050" spc="-1">
              <a:latin typeface="Arial"/>
            </a:endParaRPr>
          </a:p>
          <a:p>
            <a:pPr>
              <a:lnSpc>
                <a:spcPct val="100000"/>
              </a:lnSpc>
            </a:pPr>
            <a:r>
              <a:rPr lang="en-US" sz="1050" b="1" spc="-1">
                <a:solidFill>
                  <a:srgbClr val="3366FF"/>
                </a:solidFill>
                <a:latin typeface="Courier New"/>
                <a:ea typeface="DejaVu Sans"/>
              </a:rPr>
              <a:t>#include &lt;stdio.h&gt;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int </a:t>
            </a:r>
            <a:endParaRPr lang="en-US" sz="1050" spc="-1">
              <a:latin typeface="Arial"/>
            </a:endParaRPr>
          </a:p>
          <a:p>
            <a:pPr>
              <a:lnSpc>
                <a:spcPct val="100000"/>
              </a:lnSpc>
            </a:pPr>
            <a:r>
              <a:rPr lang="en-US" sz="1050" b="1" spc="-1">
                <a:solidFill>
                  <a:srgbClr val="3366FF"/>
                </a:solidFill>
                <a:latin typeface="Courier New"/>
                <a:ea typeface="DejaVu Sans"/>
              </a:rPr>
              <a:t>main </a:t>
            </a:r>
            <a:endParaRPr lang="en-US" sz="1050" spc="-1">
              <a:latin typeface="Arial"/>
            </a:endParaRPr>
          </a:p>
          <a:p>
            <a:pPr>
              <a:lnSpc>
                <a:spcPct val="100000"/>
              </a:lnSpc>
            </a:pPr>
            <a:r>
              <a:rPr lang="en-US" sz="1050" b="1" spc="-1">
                <a:solidFill>
                  <a:srgbClr val="3366FF"/>
                </a:solidFill>
                <a:latin typeface="Courier New"/>
                <a:ea typeface="DejaVu Sans"/>
              </a:rPr>
              <a:t>(int argc, char **argv)</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r>
              <a:rPr lang="en-US" sz="1050" b="1" spc="-1">
                <a:solidFill>
                  <a:srgbClr val="3366FF"/>
                </a:solidFill>
                <a:latin typeface="Courier New"/>
                <a:ea typeface="DejaVu Sans"/>
              </a:rPr>
              <a:t>  size_t len    = 16 * 1024*1024;</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float *buffer = </a:t>
            </a:r>
            <a:br>
              <a:rPr sz="1350"/>
            </a:br>
            <a:r>
              <a:rPr lang="en-US" sz="1050" b="1" spc="-1">
                <a:solidFill>
                  <a:srgbClr val="3366FF"/>
                </a:solidFill>
                <a:latin typeface="Courier New"/>
                <a:ea typeface="DejaVu Sans"/>
              </a:rPr>
              <a:t>             malloc(len*sizeof(float));</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buffer[0] = 10.0f;</a:t>
            </a:r>
            <a:endParaRPr lang="en-US" sz="1050" spc="-1">
              <a:latin typeface="Arial"/>
            </a:endParaRPr>
          </a:p>
          <a:p>
            <a:pPr>
              <a:lnSpc>
                <a:spcPct val="100000"/>
              </a:lnSpc>
            </a:pPr>
            <a:endParaRPr lang="en-US" sz="1050" spc="-1">
              <a:latin typeface="Arial"/>
            </a:endParaRPr>
          </a:p>
          <a:p>
            <a:pPr>
              <a:lnSpc>
                <a:spcPct val="100000"/>
              </a:lnSpc>
            </a:pPr>
            <a:r>
              <a:rPr lang="en-US" sz="1050" b="1" spc="-1">
                <a:solidFill>
                  <a:srgbClr val="3366FF"/>
                </a:solidFill>
                <a:latin typeface="Courier New"/>
                <a:ea typeface="DejaVu Sans"/>
              </a:rPr>
              <a:t>  return 0;</a:t>
            </a:r>
            <a:endParaRPr lang="en-US" sz="1050" spc="-1">
              <a:latin typeface="Arial"/>
            </a:endParaRPr>
          </a:p>
          <a:p>
            <a:pPr>
              <a:lnSpc>
                <a:spcPct val="100000"/>
              </a:lnSpc>
            </a:pPr>
            <a:r>
              <a:rPr lang="en-US" sz="1050" b="1" spc="-1">
                <a:solidFill>
                  <a:srgbClr val="3366FF"/>
                </a:solidFill>
                <a:latin typeface="Courier New"/>
                <a:ea typeface="DejaVu Sans"/>
              </a:rPr>
              <a:t>}</a:t>
            </a:r>
            <a:endParaRPr lang="en-US" sz="1050" spc="-1">
              <a:latin typeface="Arial"/>
            </a:endParaRPr>
          </a:p>
          <a:p>
            <a:pPr>
              <a:lnSpc>
                <a:spcPct val="100000"/>
              </a:lnSpc>
            </a:pPr>
            <a:endParaRPr lang="en-US" sz="1050" spc="-1">
              <a:latin typeface="Arial"/>
            </a:endParaRPr>
          </a:p>
        </p:txBody>
      </p:sp>
      <p:sp>
        <p:nvSpPr>
          <p:cNvPr id="5" name="CustomShape 1">
            <a:extLst>
              <a:ext uri="{FF2B5EF4-FFF2-40B4-BE49-F238E27FC236}">
                <a16:creationId xmlns:a16="http://schemas.microsoft.com/office/drawing/2014/main" id="{D853E872-02B7-476A-9382-339D05399842}"/>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 name="CustomShape 2"/>
          <p:cNvSpPr/>
          <p:nvPr/>
        </p:nvSpPr>
        <p:spPr>
          <a:xfrm>
            <a:off x="1485900" y="2057400"/>
            <a:ext cx="6171660" cy="36393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lnSpcReduction="10000"/>
          </a:bodyPr>
          <a:lstStyle/>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每次分配的都是 </a:t>
            </a:r>
            <a:r>
              <a:rPr lang="en-US" sz="2400" spc="-1" dirty="0">
                <a:solidFill>
                  <a:srgbClr val="000000"/>
                </a:solidFill>
                <a:latin typeface="Trebuchet MS"/>
              </a:rPr>
              <a:t>4KB </a:t>
            </a:r>
            <a:r>
              <a:rPr lang="zh-CN" altLang="en-US" sz="2400" spc="-1" dirty="0">
                <a:solidFill>
                  <a:srgbClr val="000000"/>
                </a:solidFill>
                <a:latin typeface="Trebuchet MS"/>
              </a:rPr>
              <a:t>页面的内存（</a:t>
            </a:r>
            <a:r>
              <a:rPr lang="en-US" altLang="zh-CN" sz="2400" spc="-1" dirty="0">
                <a:solidFill>
                  <a:srgbClr val="000000"/>
                </a:solidFill>
                <a:latin typeface="Trebuchet MS"/>
              </a:rPr>
              <a:t>pages</a:t>
            </a:r>
            <a:r>
              <a:rPr lang="zh-CN" altLang="en-US" sz="2400" spc="-1" dirty="0">
                <a:solidFill>
                  <a:srgbClr val="000000"/>
                </a:solidFill>
                <a:latin typeface="Trebuchet MS"/>
              </a:rPr>
              <a:t>），也能被快速地动态缓存到磁盘上</a:t>
            </a: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实际上一次内存分配操作可能都不一定是连续的（</a:t>
            </a:r>
            <a:r>
              <a:rPr lang="en-US" altLang="zh-CN" sz="2400" spc="-1" dirty="0">
                <a:solidFill>
                  <a:srgbClr val="000000"/>
                </a:solidFill>
                <a:latin typeface="Trebuchet MS"/>
              </a:rPr>
              <a:t> contiguous </a:t>
            </a:r>
            <a:r>
              <a:rPr lang="zh-CN" altLang="en-US" sz="2400" spc="-1" dirty="0">
                <a:solidFill>
                  <a:srgbClr val="000000"/>
                </a:solidFill>
                <a:latin typeface="Trebuchet MS"/>
              </a:rPr>
              <a:t>）</a:t>
            </a:r>
            <a:endParaRPr lang="en-US" sz="2400" spc="-1" dirty="0">
              <a:latin typeface="Arial"/>
            </a:endParaRPr>
          </a:p>
          <a:p>
            <a:pPr marL="257310" indent="-256770">
              <a:lnSpc>
                <a:spcPct val="110000"/>
              </a:lnSpc>
              <a:spcBef>
                <a:spcPts val="481"/>
              </a:spcBef>
              <a:buClr>
                <a:srgbClr val="000000"/>
              </a:buClr>
              <a:buFont typeface="Arial"/>
              <a:buChar char="•"/>
            </a:pPr>
            <a:r>
              <a:rPr lang="zh-CN" altLang="en-US" sz="2400" spc="-1" dirty="0">
                <a:solidFill>
                  <a:srgbClr val="000000"/>
                </a:solidFill>
                <a:latin typeface="Trebuchet MS"/>
              </a:rPr>
              <a:t>所以</a:t>
            </a:r>
            <a:r>
              <a:rPr lang="en-US" sz="2400" spc="-1" dirty="0">
                <a:solidFill>
                  <a:srgbClr val="000000"/>
                </a:solidFill>
                <a:latin typeface="Trebuchet MS"/>
              </a:rPr>
              <a:t> </a:t>
            </a:r>
            <a:r>
              <a:rPr lang="en-US" sz="2400" spc="-1" dirty="0" err="1">
                <a:solidFill>
                  <a:srgbClr val="000000"/>
                </a:solidFill>
                <a:latin typeface="Trebuchet MS"/>
              </a:rPr>
              <a:t>enqueueRead</a:t>
            </a:r>
            <a:r>
              <a:rPr lang="en-US" sz="2400" spc="-1" dirty="0">
                <a:solidFill>
                  <a:srgbClr val="000000"/>
                </a:solidFill>
                <a:latin typeface="Trebuchet MS"/>
              </a:rPr>
              <a:t>/</a:t>
            </a:r>
            <a:r>
              <a:rPr lang="en-US" sz="2400" spc="-1" dirty="0" err="1">
                <a:solidFill>
                  <a:srgbClr val="000000"/>
                </a:solidFill>
                <a:latin typeface="Trebuchet MS"/>
              </a:rPr>
              <a:t>enqueueWrite</a:t>
            </a:r>
            <a:r>
              <a:rPr lang="en-US" sz="2400" spc="-1" dirty="0">
                <a:solidFill>
                  <a:srgbClr val="000000"/>
                </a:solidFill>
                <a:latin typeface="Trebuchet MS"/>
              </a:rPr>
              <a:t> </a:t>
            </a:r>
            <a:r>
              <a:rPr lang="zh-CN" altLang="en-US" sz="2400" spc="-1" dirty="0">
                <a:solidFill>
                  <a:srgbClr val="000000"/>
                </a:solidFill>
                <a:latin typeface="Trebuchet MS"/>
              </a:rPr>
              <a:t>必然会招致额外的宿主内存复制操作（</a:t>
            </a:r>
            <a:r>
              <a:rPr lang="en-US" altLang="zh-CN" sz="2400" b="1" i="1" spc="-1" dirty="0">
                <a:solidFill>
                  <a:srgbClr val="000000"/>
                </a:solidFill>
                <a:latin typeface="Trebuchet MS"/>
              </a:rPr>
              <a:t> must</a:t>
            </a:r>
            <a:r>
              <a:rPr lang="en-US" altLang="zh-CN" sz="2400" spc="-1" dirty="0">
                <a:solidFill>
                  <a:srgbClr val="000000"/>
                </a:solidFill>
                <a:latin typeface="Trebuchet MS"/>
              </a:rPr>
              <a:t> incur an additional host memory to host memory copy </a:t>
            </a:r>
            <a:r>
              <a:rPr lang="zh-CN" altLang="en-US" sz="2400" spc="-1" dirty="0">
                <a:solidFill>
                  <a:srgbClr val="000000"/>
                </a:solidFill>
                <a:latin typeface="Trebuchet MS"/>
              </a:rPr>
              <a:t>），这就浪费了带宽，也损耗了性能</a:t>
            </a:r>
            <a:endParaRPr lang="en-US" sz="2400" spc="-1" dirty="0">
              <a:latin typeface="Arial"/>
            </a:endParaRPr>
          </a:p>
        </p:txBody>
      </p:sp>
      <p:sp>
        <p:nvSpPr>
          <p:cNvPr id="4" name="CustomShape 1">
            <a:extLst>
              <a:ext uri="{FF2B5EF4-FFF2-40B4-BE49-F238E27FC236}">
                <a16:creationId xmlns:a16="http://schemas.microsoft.com/office/drawing/2014/main" id="{1D5365BA-1799-4386-9B7F-4E1C16A62EA5}"/>
              </a:ext>
            </a:extLst>
          </p:cNvPr>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内存分配回顾</a:t>
            </a:r>
            <a:endParaRPr lang="en-US" altLang="zh-CN" sz="3300" spc="-1" dirty="0">
              <a:solidFill>
                <a:srgbClr val="000000"/>
              </a:solidFill>
              <a:latin typeface="Trebuchet MS"/>
            </a:endParaRPr>
          </a:p>
          <a:p>
            <a:pPr algn="ctr">
              <a:lnSpc>
                <a:spcPct val="100000"/>
              </a:lnSpc>
            </a:pPr>
            <a:r>
              <a:rPr lang="en-US" spc="-1" dirty="0">
                <a:solidFill>
                  <a:srgbClr val="000000"/>
                </a:solidFill>
                <a:latin typeface="Trebuchet MS"/>
              </a:rPr>
              <a:t>Malloc Recap</a:t>
            </a:r>
            <a:endParaRPr lang="en-US" spc="-1" dirty="0">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1192947" y="1248750"/>
            <a:ext cx="6892579" cy="475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en-US" sz="2400" b="1" spc="-1" dirty="0" err="1">
                <a:solidFill>
                  <a:srgbClr val="000000"/>
                </a:solidFill>
                <a:latin typeface="Trebuchet MS"/>
              </a:rPr>
              <a:t>EnqueueWrite</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分配内存（</a:t>
            </a:r>
            <a:r>
              <a:rPr lang="en-US" altLang="zh-CN" sz="2100" spc="-1" dirty="0">
                <a:solidFill>
                  <a:srgbClr val="000000"/>
                </a:solidFill>
                <a:latin typeface="Trebuchet MS"/>
              </a:rPr>
              <a:t>DRAM</a:t>
            </a:r>
            <a:r>
              <a:rPr lang="zh-CN" altLang="en-US" sz="2100" spc="-1" dirty="0">
                <a:solidFill>
                  <a:srgbClr val="000000"/>
                </a:solidFill>
                <a:latin typeface="Trebuchet MS"/>
              </a:rPr>
              <a:t>）中的连续块（</a:t>
            </a:r>
            <a:r>
              <a:rPr lang="en-US" altLang="zh-CN" sz="2100" spc="-1" dirty="0">
                <a:solidFill>
                  <a:srgbClr val="000000"/>
                </a:solidFill>
                <a:latin typeface="Trebuchet MS"/>
              </a:rPr>
              <a:t> contiguous portion </a:t>
            </a:r>
            <a:r>
              <a:rPr lang="zh-CN" altLang="en-US" sz="2100" spc="-1" dirty="0">
                <a:solidFill>
                  <a:srgbClr val="000000"/>
                </a:solidFill>
                <a:latin typeface="Trebuchet MS"/>
              </a:rPr>
              <a: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将宿主数据（</a:t>
            </a:r>
            <a:r>
              <a:rPr lang="en-US" altLang="zh-CN" sz="2100" spc="-1" dirty="0">
                <a:solidFill>
                  <a:srgbClr val="000000"/>
                </a:solidFill>
                <a:latin typeface="Trebuchet MS"/>
              </a:rPr>
              <a:t>host data</a:t>
            </a:r>
            <a:r>
              <a:rPr lang="zh-CN" altLang="en-US" sz="2100" spc="-1" dirty="0">
                <a:solidFill>
                  <a:srgbClr val="000000"/>
                </a:solidFill>
                <a:latin typeface="Trebuchet MS"/>
              </a:rPr>
              <a:t>）复制到港分配的这些连续内存块内</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发信号通知 </a:t>
            </a:r>
            <a:r>
              <a:rPr lang="en-US" altLang="zh-CN" sz="2100" spc="-1" dirty="0">
                <a:solidFill>
                  <a:srgbClr val="000000"/>
                </a:solidFill>
                <a:latin typeface="Trebuchet MS"/>
              </a:rPr>
              <a:t>DMA </a:t>
            </a:r>
            <a:r>
              <a:rPr lang="zh-CN" altLang="en-US" sz="2100" spc="-1" dirty="0">
                <a:solidFill>
                  <a:srgbClr val="000000"/>
                </a:solidFill>
                <a:latin typeface="Trebuchet MS"/>
              </a:rPr>
              <a:t>引擎开始数据传递</a:t>
            </a:r>
            <a:endParaRPr lang="en-US" sz="2100" spc="-1" dirty="0">
              <a:latin typeface="Arial"/>
            </a:endParaRPr>
          </a:p>
          <a:p>
            <a:pPr marL="257310" indent="-256770">
              <a:spcBef>
                <a:spcPts val="481"/>
              </a:spcBef>
              <a:buClr>
                <a:srgbClr val="000000"/>
              </a:buClr>
              <a:buFont typeface="Arial"/>
              <a:buChar char="•"/>
            </a:pPr>
            <a:r>
              <a:rPr lang="en-US" sz="2400" b="1" spc="-1" dirty="0" err="1">
                <a:solidFill>
                  <a:srgbClr val="000000"/>
                </a:solidFill>
                <a:latin typeface="Trebuchet MS"/>
              </a:rPr>
              <a:t>EnqueueRead</a:t>
            </a:r>
            <a:r>
              <a:rPr lang="en-US" sz="2400" spc="-1" dirty="0">
                <a:solidFill>
                  <a:srgbClr val="000000"/>
                </a:solidFill>
                <a:latin typeface="Trebuchet MS"/>
              </a:rPr>
              <a:t>:</a:t>
            </a:r>
            <a:endParaRPr lang="en-US" sz="24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分配内存（</a:t>
            </a:r>
            <a:r>
              <a:rPr lang="en-US" altLang="zh-CN" sz="2100" spc="-1" dirty="0">
                <a:solidFill>
                  <a:srgbClr val="000000"/>
                </a:solidFill>
                <a:latin typeface="Trebuchet MS"/>
              </a:rPr>
              <a:t>DRAM</a:t>
            </a:r>
            <a:r>
              <a:rPr lang="zh-CN" altLang="en-US" sz="2100" spc="-1" dirty="0">
                <a:solidFill>
                  <a:srgbClr val="000000"/>
                </a:solidFill>
                <a:latin typeface="Trebuchet MS"/>
              </a:rPr>
              <a:t>）中的连续块（</a:t>
            </a:r>
            <a:r>
              <a:rPr lang="en-US" altLang="zh-CN" sz="2100" spc="-1" dirty="0">
                <a:solidFill>
                  <a:srgbClr val="000000"/>
                </a:solidFill>
                <a:latin typeface="Trebuchet MS"/>
              </a:rPr>
              <a:t> contiguous portion </a:t>
            </a:r>
            <a:r>
              <a:rPr lang="zh-CN" altLang="en-US" sz="2100" spc="-1" dirty="0">
                <a:solidFill>
                  <a:srgbClr val="000000"/>
                </a:solidFill>
                <a:latin typeface="Trebuchet MS"/>
              </a:rPr>
              <a:t>）</a:t>
            </a:r>
            <a:endParaRPr lang="en-US" altLang="zh-CN" sz="2100" spc="-1" dirty="0">
              <a:solidFill>
                <a:srgbClr val="000000"/>
              </a:solidFill>
              <a:latin typeface="Trebuchet MS"/>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发信号通知 </a:t>
            </a:r>
            <a:r>
              <a:rPr lang="en-US" altLang="zh-CN" sz="2100" spc="-1" dirty="0">
                <a:solidFill>
                  <a:srgbClr val="000000"/>
                </a:solidFill>
                <a:latin typeface="Trebuchet MS"/>
              </a:rPr>
              <a:t>DMA </a:t>
            </a:r>
            <a:r>
              <a:rPr lang="zh-CN" altLang="en-US" sz="2100" spc="-1" dirty="0">
                <a:solidFill>
                  <a:srgbClr val="000000"/>
                </a:solidFill>
                <a:latin typeface="Trebuchet MS"/>
              </a:rPr>
              <a:t>引擎开始数据传递</a:t>
            </a:r>
            <a:endParaRPr lang="en-US" altLang="zh-CN"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等待表示传输完成的中断（</a:t>
            </a:r>
            <a:r>
              <a:rPr lang="en-US" altLang="zh-CN" sz="2100" spc="-1" dirty="0">
                <a:solidFill>
                  <a:srgbClr val="000000"/>
                </a:solidFill>
                <a:latin typeface="Trebuchet MS"/>
              </a:rPr>
              <a:t> interrupt</a:t>
            </a:r>
            <a:endParaRPr lang="en-US" sz="2100" spc="-1" dirty="0">
              <a:latin typeface="Arial"/>
            </a:endParaRPr>
          </a:p>
          <a:p>
            <a:pPr marL="557280" lvl="1" indent="-213840">
              <a:spcBef>
                <a:spcPts val="421"/>
              </a:spcBef>
              <a:buClr>
                <a:srgbClr val="000000"/>
              </a:buClr>
              <a:buFont typeface="Arial"/>
              <a:buChar char="–"/>
            </a:pPr>
            <a:r>
              <a:rPr lang="zh-CN" altLang="en-US" sz="2100" spc="-1" dirty="0">
                <a:solidFill>
                  <a:srgbClr val="000000"/>
                </a:solidFill>
                <a:latin typeface="Trebuchet MS"/>
              </a:rPr>
              <a:t>将连续内存中传出的数据复制到宿主代码的地址空间</a:t>
            </a:r>
            <a:endParaRPr lang="en-US" sz="2100" spc="-1" dirty="0">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1485900" y="1052730"/>
            <a:ext cx="6171660" cy="475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56770">
              <a:spcBef>
                <a:spcPts val="481"/>
              </a:spcBef>
              <a:buClr>
                <a:srgbClr val="000000"/>
              </a:buClr>
              <a:buFont typeface="Arial"/>
              <a:buChar char="•"/>
            </a:pPr>
            <a:r>
              <a:rPr lang="zh-CN" altLang="en-US" sz="2400" spc="-1" dirty="0">
                <a:solidFill>
                  <a:srgbClr val="000000"/>
                </a:solidFill>
                <a:latin typeface="Trebuchet MS"/>
              </a:rPr>
              <a:t>固定内存侧（</a:t>
            </a:r>
            <a:r>
              <a:rPr lang="en-US" altLang="zh-CN" sz="2400" spc="-1" dirty="0">
                <a:solidFill>
                  <a:srgbClr val="000000"/>
                </a:solidFill>
                <a:latin typeface="Trebuchet MS"/>
              </a:rPr>
              <a:t> Pinned memory side- </a:t>
            </a:r>
            <a:r>
              <a:rPr lang="zh-CN" altLang="en-US" sz="2400" spc="-1" dirty="0">
                <a:solidFill>
                  <a:srgbClr val="000000"/>
                </a:solidFill>
                <a:latin typeface="Trebuchet MS"/>
              </a:rPr>
              <a:t>）这个问题可以通过赋予宿主进程（</a:t>
            </a:r>
            <a:r>
              <a:rPr lang="en-US" altLang="zh-CN" sz="2400" spc="-1" dirty="0">
                <a:solidFill>
                  <a:srgbClr val="000000"/>
                </a:solidFill>
                <a:latin typeface="Trebuchet MS"/>
              </a:rPr>
              <a:t> host process </a:t>
            </a:r>
            <a:r>
              <a:rPr lang="zh-CN" altLang="en-US" sz="2400" spc="-1" dirty="0">
                <a:solidFill>
                  <a:srgbClr val="000000"/>
                </a:solidFill>
                <a:latin typeface="Trebuchet MS"/>
              </a:rPr>
              <a:t>）直接访问 </a:t>
            </a:r>
            <a:r>
              <a:rPr lang="en-US" altLang="zh-CN" sz="2400" spc="-1" dirty="0">
                <a:solidFill>
                  <a:srgbClr val="000000"/>
                </a:solidFill>
                <a:latin typeface="Trebuchet MS"/>
              </a:rPr>
              <a:t>DMA </a:t>
            </a:r>
            <a:r>
              <a:rPr lang="zh-CN" altLang="en-US" sz="2400" spc="-1" dirty="0">
                <a:solidFill>
                  <a:srgbClr val="000000"/>
                </a:solidFill>
                <a:latin typeface="Trebuchet MS"/>
              </a:rPr>
              <a:t>引擎读写的内存分区的权限来逐步解决。</a:t>
            </a:r>
            <a:r>
              <a:rPr lang="en-US" sz="2400" spc="-1" dirty="0">
                <a:solidFill>
                  <a:srgbClr val="000000"/>
                </a:solidFill>
                <a:latin typeface="Trebuchet MS"/>
              </a:rPr>
              <a:t> </a:t>
            </a:r>
          </a:p>
          <a:p>
            <a:pPr marL="257310" indent="-256770">
              <a:spcBef>
                <a:spcPts val="481"/>
              </a:spcBef>
              <a:buClr>
                <a:srgbClr val="000000"/>
              </a:buClr>
              <a:buFont typeface="Arial"/>
              <a:buChar char="•"/>
            </a:pPr>
            <a:r>
              <a:rPr lang="zh-CN" altLang="en-US" sz="2400" spc="-1" dirty="0">
                <a:solidFill>
                  <a:srgbClr val="000000"/>
                </a:solidFill>
                <a:latin typeface="Trebuchet MS"/>
              </a:rPr>
              <a:t>这样一来花费在等待内存迁移上的时间就少多了。</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免责声明：并不是所有的驱动都支持，而且这样一来也让内存分配的开销更大了（所以这样一来连续分配和释放固定内存就会很慢）。</a:t>
            </a:r>
            <a:endParaRPr lang="en-US" sz="2400" spc="-1" dirty="0">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1493730" y="857250"/>
            <a:ext cx="6171660" cy="7349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使用固定内存</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Using Pinned Memory</a:t>
            </a:r>
            <a:endParaRPr lang="en-US" sz="1650" spc="-1" dirty="0">
              <a:latin typeface="Arial"/>
            </a:endParaRPr>
          </a:p>
        </p:txBody>
      </p:sp>
      <p:sp>
        <p:nvSpPr>
          <p:cNvPr id="2351" name="CustomShape 2"/>
          <p:cNvSpPr/>
          <p:nvPr/>
        </p:nvSpPr>
        <p:spPr>
          <a:xfrm>
            <a:off x="1143000" y="1592730"/>
            <a:ext cx="2834460" cy="42120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fontScale="62500" lnSpcReduction="20000"/>
          </a:bodyPr>
          <a:lstStyle/>
          <a:p>
            <a:pPr marL="214380" indent="-213840">
              <a:lnSpc>
                <a:spcPct val="110000"/>
              </a:lnSpc>
              <a:spcBef>
                <a:spcPts val="481"/>
              </a:spcBef>
              <a:buClr>
                <a:srgbClr val="000000"/>
              </a:buClr>
              <a:buFont typeface="Arial"/>
              <a:buChar char="•"/>
            </a:pPr>
            <a:r>
              <a:rPr lang="en-US" sz="2400" spc="-1" dirty="0">
                <a:solidFill>
                  <a:srgbClr val="000000"/>
                </a:solidFill>
                <a:latin typeface="Trebuchet MS"/>
              </a:rPr>
              <a:t>OpenCL </a:t>
            </a:r>
            <a:r>
              <a:rPr lang="zh-CN" altLang="en-US" sz="2400" spc="-1" dirty="0">
                <a:solidFill>
                  <a:srgbClr val="000000"/>
                </a:solidFill>
                <a:latin typeface="Trebuchet MS"/>
              </a:rPr>
              <a:t>对固定内存并没有官方支持</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但是，例如 </a:t>
            </a:r>
            <a:r>
              <a:rPr lang="en-US" altLang="zh-CN" sz="2400" spc="-1" dirty="0">
                <a:solidFill>
                  <a:srgbClr val="000000"/>
                </a:solidFill>
                <a:latin typeface="Trebuchet MS"/>
              </a:rPr>
              <a:t>NVIDIA </a:t>
            </a:r>
            <a:r>
              <a:rPr lang="zh-CN" altLang="en-US" sz="2400" spc="-1" dirty="0">
                <a:solidFill>
                  <a:srgbClr val="000000"/>
                </a:solidFill>
                <a:latin typeface="Trebuchet MS"/>
              </a:rPr>
              <a:t>就支持固定内存分配（</a:t>
            </a:r>
            <a:r>
              <a:rPr lang="en-US" altLang="zh-CN" sz="2400" spc="-1" dirty="0">
                <a:solidFill>
                  <a:srgbClr val="000000"/>
                </a:solidFill>
                <a:latin typeface="Trebuchet MS"/>
              </a:rPr>
              <a:t> pinned memory allocations </a:t>
            </a:r>
            <a:r>
              <a:rPr lang="zh-CN" altLang="en-US" sz="2400" spc="-1" dirty="0">
                <a:solidFill>
                  <a:srgbClr val="000000"/>
                </a:solidFill>
                <a:latin typeface="Trebuchet MS"/>
              </a:rPr>
              <a:t>）</a:t>
            </a:r>
            <a:r>
              <a:rPr lang="en-US" sz="2400" spc="-1" dirty="0">
                <a:solidFill>
                  <a:srgbClr val="000000"/>
                </a:solidFill>
                <a:latin typeface="Trebuchet MS"/>
              </a:rPr>
              <a:t> (</a:t>
            </a:r>
            <a:r>
              <a:rPr lang="en-US" sz="2400" b="1" spc="-1" dirty="0">
                <a:solidFill>
                  <a:srgbClr val="3366FF"/>
                </a:solidFill>
                <a:latin typeface="Courier New"/>
              </a:rPr>
              <a:t>CL_MEM_ALLOC_HOST_PTR</a:t>
            </a:r>
            <a:r>
              <a:rPr lang="en-US" sz="2400" spc="-1" dirty="0">
                <a:solidFill>
                  <a:srgbClr val="3366FF"/>
                </a:solidFill>
                <a:latin typeface="Trebuchet MS"/>
              </a:rPr>
              <a:t> </a:t>
            </a:r>
            <a:r>
              <a:rPr lang="zh-CN" altLang="en-US" sz="2400" spc="-1" dirty="0">
                <a:solidFill>
                  <a:srgbClr val="000000"/>
                </a:solidFill>
                <a:latin typeface="Trebuchet MS"/>
              </a:rPr>
              <a:t>标识符</a:t>
            </a:r>
            <a:r>
              <a:rPr lang="en-US" sz="2400" spc="-1" dirty="0">
                <a:solidFill>
                  <a:srgbClr val="000000"/>
                </a:solidFill>
                <a:latin typeface="Trebuchet MS"/>
              </a:rPr>
              <a:t>)</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当你分配了一个</a:t>
            </a:r>
            <a:r>
              <a:rPr lang="en-US" sz="2400" spc="-1" dirty="0" err="1">
                <a:solidFill>
                  <a:srgbClr val="000000"/>
                </a:solidFill>
                <a:latin typeface="Trebuchet MS"/>
              </a:rPr>
              <a:t>cl_mem</a:t>
            </a:r>
            <a:r>
              <a:rPr lang="en-US" sz="2400" spc="-1" dirty="0">
                <a:solidFill>
                  <a:srgbClr val="000000"/>
                </a:solidFill>
                <a:latin typeface="Trebuchet MS"/>
              </a:rPr>
              <a:t> </a:t>
            </a:r>
            <a:r>
              <a:rPr lang="zh-CN" altLang="en-US" sz="2400" spc="-1" dirty="0">
                <a:solidFill>
                  <a:srgbClr val="000000"/>
                </a:solidFill>
                <a:latin typeface="Trebuchet MS"/>
              </a:rPr>
              <a:t>对象，也同时创建了一个同样大小的页面锁定的宿主内存</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但这并不会返回宿主指针（</a:t>
            </a:r>
            <a:r>
              <a:rPr lang="en-US" altLang="zh-CN" sz="2400" spc="-1" dirty="0">
                <a:solidFill>
                  <a:srgbClr val="000000"/>
                </a:solidFill>
                <a:latin typeface="Trebuchet MS"/>
              </a:rPr>
              <a:t>host pointer</a:t>
            </a:r>
            <a:r>
              <a:rPr lang="zh-CN" altLang="en-US" sz="2400" spc="-1" dirty="0">
                <a:solidFill>
                  <a:srgbClr val="000000"/>
                </a:solidFill>
                <a:latin typeface="Trebuchet MS"/>
              </a:rPr>
              <a:t>）</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读写数据就由</a:t>
            </a:r>
            <a:r>
              <a:rPr lang="en-US" sz="2400" spc="-1" dirty="0">
                <a:solidFill>
                  <a:srgbClr val="000000"/>
                </a:solidFill>
                <a:latin typeface="Trebuchet MS"/>
              </a:rPr>
              <a:t> </a:t>
            </a:r>
            <a:r>
              <a:rPr lang="en-US" sz="2400" b="1" spc="-1" dirty="0" err="1">
                <a:solidFill>
                  <a:srgbClr val="000000"/>
                </a:solidFill>
                <a:latin typeface="Trebuchet MS"/>
              </a:rPr>
              <a:t>enqueueMapBuffer</a:t>
            </a:r>
            <a:r>
              <a:rPr lang="en-US" sz="2400" b="1" spc="-1" dirty="0">
                <a:solidFill>
                  <a:srgbClr val="000000"/>
                </a:solidFill>
                <a:latin typeface="Trebuchet MS"/>
              </a:rPr>
              <a:t> </a:t>
            </a:r>
            <a:r>
              <a:rPr lang="zh-CN" altLang="en-US" sz="2400" spc="-1" dirty="0">
                <a:solidFill>
                  <a:srgbClr val="000000"/>
                </a:solidFill>
                <a:latin typeface="Trebuchet MS"/>
              </a:rPr>
              <a:t>控制，会返回宿主指针（</a:t>
            </a:r>
            <a:r>
              <a:rPr lang="en-US" altLang="zh-CN" sz="2400" spc="-1" dirty="0">
                <a:solidFill>
                  <a:srgbClr val="000000"/>
                </a:solidFill>
                <a:latin typeface="Trebuchet MS"/>
              </a:rPr>
              <a:t>host pointer</a:t>
            </a:r>
            <a:r>
              <a:rPr lang="zh-CN" altLang="en-US" sz="2400" spc="-1" dirty="0">
                <a:solidFill>
                  <a:srgbClr val="000000"/>
                </a:solidFill>
                <a:latin typeface="Trebuchet MS"/>
              </a:rPr>
              <a:t>）</a:t>
            </a:r>
            <a:endParaRPr lang="en-US" sz="2400" spc="-1" dirty="0">
              <a:latin typeface="Arial"/>
            </a:endParaRPr>
          </a:p>
          <a:p>
            <a:pPr marL="214380" indent="-213840">
              <a:lnSpc>
                <a:spcPct val="110000"/>
              </a:lnSpc>
              <a:spcBef>
                <a:spcPts val="481"/>
              </a:spcBef>
              <a:buClr>
                <a:srgbClr val="000000"/>
              </a:buClr>
              <a:buFont typeface="Arial"/>
              <a:buChar char="•"/>
            </a:pPr>
            <a:r>
              <a:rPr lang="zh-CN" altLang="en-US" sz="2400" spc="-1" dirty="0">
                <a:solidFill>
                  <a:srgbClr val="000000"/>
                </a:solidFill>
                <a:latin typeface="Trebuchet MS"/>
              </a:rPr>
              <a:t>最终都完毕后就调用 </a:t>
            </a:r>
            <a:r>
              <a:rPr lang="en-US" sz="2400" spc="-1" dirty="0" err="1">
                <a:solidFill>
                  <a:srgbClr val="000000"/>
                </a:solidFill>
                <a:latin typeface="Trebuchet MS"/>
              </a:rPr>
              <a:t>clEnqueueUnmapMemObject</a:t>
            </a:r>
            <a:r>
              <a:rPr lang="en-US" sz="2400" spc="-1" dirty="0">
                <a:solidFill>
                  <a:srgbClr val="000000"/>
                </a:solidFill>
                <a:latin typeface="Trebuchet MS"/>
              </a:rPr>
              <a:t>  </a:t>
            </a:r>
            <a:endParaRPr lang="en-US" sz="2400" spc="-1" dirty="0">
              <a:latin typeface="Arial"/>
            </a:endParaRPr>
          </a:p>
        </p:txBody>
      </p:sp>
      <p:sp>
        <p:nvSpPr>
          <p:cNvPr id="2352" name="CustomShape 3"/>
          <p:cNvSpPr/>
          <p:nvPr/>
        </p:nvSpPr>
        <p:spPr>
          <a:xfrm>
            <a:off x="4167270" y="1484730"/>
            <a:ext cx="3833190" cy="438939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a:spcBef>
                <a:spcPts val="211"/>
              </a:spcBef>
            </a:pPr>
            <a:r>
              <a:rPr lang="en-US" sz="1050" b="1" spc="-1">
                <a:solidFill>
                  <a:srgbClr val="3366FF"/>
                </a:solidFill>
                <a:latin typeface="Courier New"/>
              </a:rPr>
              <a:t>//create device buffer</a:t>
            </a:r>
            <a:endParaRPr lang="en-US" sz="1050" spc="-1">
              <a:latin typeface="Arial"/>
            </a:endParaRPr>
          </a:p>
          <a:p>
            <a:pPr>
              <a:spcBef>
                <a:spcPts val="211"/>
              </a:spcBef>
            </a:pPr>
            <a:r>
              <a:rPr lang="en-US" sz="1050" b="1" spc="-1">
                <a:solidFill>
                  <a:srgbClr val="3366FF"/>
                </a:solidFill>
                <a:latin typeface="Courier New"/>
              </a:rPr>
              <a:t>cl_mem devPtrA = clCreateBuffer(</a:t>
            </a:r>
            <a:endParaRPr lang="en-US" sz="1050" spc="-1">
              <a:latin typeface="Arial"/>
            </a:endParaRPr>
          </a:p>
          <a:p>
            <a:pPr>
              <a:spcBef>
                <a:spcPts val="211"/>
              </a:spcBef>
            </a:pPr>
            <a:r>
              <a:rPr lang="en-US" sz="1050" b="1" spc="-1">
                <a:solidFill>
                  <a:srgbClr val="3366FF"/>
                </a:solidFill>
                <a:latin typeface="Courier New"/>
              </a:rPr>
              <a:t>  context,</a:t>
            </a:r>
            <a:endParaRPr lang="en-US" sz="1050" spc="-1">
              <a:latin typeface="Arial"/>
            </a:endParaRPr>
          </a:p>
          <a:p>
            <a:pPr>
              <a:spcBef>
                <a:spcPts val="211"/>
              </a:spcBef>
            </a:pPr>
            <a:r>
              <a:rPr lang="en-US" sz="1050" b="1" spc="-1">
                <a:solidFill>
                  <a:srgbClr val="3366FF"/>
                </a:solidFill>
                <a:latin typeface="Courier New"/>
              </a:rPr>
              <a:t>  CL_MEM_ALLOC_HOST_PTR, //pinned memory flag</a:t>
            </a:r>
            <a:endParaRPr lang="en-US" sz="1050" spc="-1">
              <a:latin typeface="Arial"/>
            </a:endParaRPr>
          </a:p>
          <a:p>
            <a:pPr>
              <a:spcBef>
                <a:spcPts val="211"/>
              </a:spcBef>
            </a:pPr>
            <a:r>
              <a:rPr lang="en-US" sz="1050" b="1" spc="-1">
                <a:solidFill>
                  <a:srgbClr val="3366FF"/>
                </a:solidFill>
                <a:latin typeface="Courier New"/>
              </a:rPr>
              <a:t>  len,</a:t>
            </a:r>
            <a:endParaRPr lang="en-US" sz="1050" spc="-1">
              <a:latin typeface="Arial"/>
            </a:endParaRPr>
          </a:p>
          <a:p>
            <a:pPr>
              <a:spcBef>
                <a:spcPts val="211"/>
              </a:spcBef>
            </a:pPr>
            <a:r>
              <a:rPr lang="en-US" sz="1050" b="1" spc="-1">
                <a:solidFill>
                  <a:srgbClr val="3366FF"/>
                </a:solidFill>
                <a:latin typeface="Courier New"/>
              </a:rPr>
              <a:t>  NULL, //host pointer must be NULL</a:t>
            </a:r>
            <a:endParaRPr lang="en-US" sz="1050" spc="-1">
              <a:latin typeface="Arial"/>
            </a:endParaRPr>
          </a:p>
          <a:p>
            <a:pPr>
              <a:spcBef>
                <a:spcPts val="211"/>
              </a:spcBef>
            </a:pPr>
            <a:r>
              <a:rPr lang="en-US" sz="1050" b="1" spc="-1">
                <a:solidFill>
                  <a:srgbClr val="3366FF"/>
                </a:solidFill>
                <a:latin typeface="Courier New"/>
              </a:rPr>
              <a:t>  NULL</a:t>
            </a:r>
            <a:endParaRPr lang="en-US" sz="1050" spc="-1">
              <a:latin typeface="Arial"/>
            </a:endParaRPr>
          </a:p>
          <a:p>
            <a:pPr>
              <a:spcBef>
                <a:spcPts val="211"/>
              </a:spcBef>
            </a:pPr>
            <a:r>
              <a:rPr lang="en-US" sz="1050" b="1" spc="-1">
                <a:solidFill>
                  <a:srgbClr val="3366FF"/>
                </a:solidFill>
                <a:latin typeface="Courier New"/>
              </a:rPr>
              <a:t>);</a:t>
            </a:r>
            <a:endParaRPr lang="en-US" sz="1050" spc="-1">
              <a:latin typeface="Arial"/>
            </a:endParaRPr>
          </a:p>
          <a:p>
            <a:pPr>
              <a:spcBef>
                <a:spcPts val="211"/>
              </a:spcBef>
            </a:pPr>
            <a:endParaRPr lang="en-US" sz="1050" spc="-1">
              <a:latin typeface="Arial"/>
            </a:endParaRPr>
          </a:p>
          <a:p>
            <a:pPr>
              <a:spcBef>
                <a:spcPts val="211"/>
              </a:spcBef>
            </a:pPr>
            <a:r>
              <a:rPr lang="en-US" sz="1050" b="1" spc="-1">
                <a:solidFill>
                  <a:srgbClr val="3366FF"/>
                </a:solidFill>
                <a:latin typeface="Courier New"/>
              </a:rPr>
              <a:t>float *hostPtrA = </a:t>
            </a:r>
            <a:endParaRPr lang="en-US" sz="1050" spc="-1">
              <a:latin typeface="Arial"/>
            </a:endParaRPr>
          </a:p>
          <a:p>
            <a:pPr>
              <a:spcBef>
                <a:spcPts val="211"/>
              </a:spcBef>
            </a:pPr>
            <a:r>
              <a:rPr lang="en-US" sz="1050" b="1" spc="-1">
                <a:solidFill>
                  <a:srgbClr val="3366FF"/>
                </a:solidFill>
                <a:latin typeface="Courier New"/>
              </a:rPr>
              <a:t>(float *) clEnqueueMapBuffer(</a:t>
            </a:r>
            <a:endParaRPr lang="en-US" sz="1050" spc="-1">
              <a:latin typeface="Arial"/>
            </a:endParaRPr>
          </a:p>
          <a:p>
            <a:pPr>
              <a:spcBef>
                <a:spcPts val="211"/>
              </a:spcBef>
            </a:pPr>
            <a:r>
              <a:rPr lang="en-US" sz="1050" b="1" spc="-1">
                <a:solidFill>
                  <a:srgbClr val="3366FF"/>
                </a:solidFill>
                <a:latin typeface="Courier New"/>
              </a:rPr>
              <a:t>  queue, </a:t>
            </a:r>
            <a:endParaRPr lang="en-US" sz="1050" spc="-1">
              <a:latin typeface="Arial"/>
            </a:endParaRPr>
          </a:p>
          <a:p>
            <a:pPr>
              <a:spcBef>
                <a:spcPts val="211"/>
              </a:spcBef>
            </a:pPr>
            <a:r>
              <a:rPr lang="en-US" sz="1050" b="1" spc="-1">
                <a:solidFill>
                  <a:srgbClr val="3366FF"/>
                </a:solidFill>
                <a:latin typeface="Courier New"/>
              </a:rPr>
              <a:t>  devPtrA, </a:t>
            </a:r>
            <a:endParaRPr lang="en-US" sz="1050" spc="-1">
              <a:latin typeface="Arial"/>
            </a:endParaRPr>
          </a:p>
          <a:p>
            <a:pPr>
              <a:spcBef>
                <a:spcPts val="211"/>
              </a:spcBef>
            </a:pPr>
            <a:r>
              <a:rPr lang="en-US" sz="1050" b="1" spc="-1">
                <a:solidFill>
                  <a:srgbClr val="3366FF"/>
                </a:solidFill>
                <a:latin typeface="Courier New"/>
              </a:rPr>
              <a:t>  CL_TRUE, //blocking map</a:t>
            </a:r>
            <a:endParaRPr lang="en-US" sz="1050" spc="-1">
              <a:latin typeface="Arial"/>
            </a:endParaRPr>
          </a:p>
          <a:p>
            <a:pPr>
              <a:spcBef>
                <a:spcPts val="211"/>
              </a:spcBef>
            </a:pPr>
            <a:r>
              <a:rPr lang="en-US" sz="1050" b="1" spc="-1">
                <a:solidFill>
                  <a:srgbClr val="3366FF"/>
                </a:solidFill>
                <a:latin typeface="Courier New"/>
              </a:rPr>
              <a:t>  CL_MAP_WRITE_INVALIDATE_REGION, //write data</a:t>
            </a:r>
            <a:endParaRPr lang="en-US" sz="1050" spc="-1">
              <a:latin typeface="Arial"/>
            </a:endParaRPr>
          </a:p>
          <a:p>
            <a:pPr>
              <a:spcBef>
                <a:spcPts val="211"/>
              </a:spcBef>
            </a:pPr>
            <a:r>
              <a:rPr lang="en-US" sz="1050" b="1" spc="-1">
                <a:solidFill>
                  <a:srgbClr val="3366FF"/>
                </a:solidFill>
                <a:latin typeface="Courier New"/>
              </a:rPr>
              <a:t>  0,       //offset of region</a:t>
            </a:r>
            <a:endParaRPr lang="en-US" sz="1050" spc="-1">
              <a:latin typeface="Arial"/>
            </a:endParaRPr>
          </a:p>
          <a:p>
            <a:pPr>
              <a:spcBef>
                <a:spcPts val="211"/>
              </a:spcBef>
            </a:pPr>
            <a:r>
              <a:rPr lang="en-US" sz="1050" b="1" spc="-1">
                <a:solidFill>
                  <a:srgbClr val="3366FF"/>
                </a:solidFill>
                <a:latin typeface="Courier New"/>
              </a:rPr>
              <a:t>  len,     //amount of data to be mapped</a:t>
            </a:r>
            <a:endParaRPr lang="en-US" sz="1050" spc="-1">
              <a:latin typeface="Arial"/>
            </a:endParaRPr>
          </a:p>
          <a:p>
            <a:pPr>
              <a:spcBef>
                <a:spcPts val="211"/>
              </a:spcBef>
            </a:pPr>
            <a:r>
              <a:rPr lang="en-US" sz="1050" b="1" spc="-1">
                <a:solidFill>
                  <a:srgbClr val="3366FF"/>
                </a:solidFill>
                <a:latin typeface="Courier New"/>
              </a:rPr>
              <a:t>  0, NULL, NULL, //event information</a:t>
            </a:r>
            <a:endParaRPr lang="en-US" sz="1050" spc="-1">
              <a:latin typeface="Arial"/>
            </a:endParaRPr>
          </a:p>
          <a:p>
            <a:pPr>
              <a:spcBef>
                <a:spcPts val="211"/>
              </a:spcBef>
            </a:pPr>
            <a:r>
              <a:rPr lang="en-US" sz="1050" b="1" spc="-1">
                <a:solidFill>
                  <a:srgbClr val="3366FF"/>
                </a:solidFill>
                <a:latin typeface="Courier New"/>
              </a:rPr>
              <a:t>  NULL     //error code pointer</a:t>
            </a:r>
            <a:endParaRPr lang="en-US" sz="1050" spc="-1">
              <a:latin typeface="Arial"/>
            </a:endParaRPr>
          </a:p>
          <a:p>
            <a:pPr>
              <a:spcBef>
                <a:spcPts val="211"/>
              </a:spcBef>
            </a:pPr>
            <a:r>
              <a:rPr lang="en-US" sz="1050" b="1" spc="-1">
                <a:solidFill>
                  <a:srgbClr val="3366FF"/>
                </a:solidFill>
                <a:latin typeface="Courier New"/>
              </a:rPr>
              <a:t>);</a:t>
            </a:r>
            <a:endParaRPr lang="en-US" sz="1050" spc="-1">
              <a:latin typeface="Arial"/>
            </a:endParaRPr>
          </a:p>
        </p:txBody>
      </p:sp>
      <p:sp>
        <p:nvSpPr>
          <p:cNvPr id="2353" name="CustomShape 4"/>
          <p:cNvSpPr/>
          <p:nvPr/>
        </p:nvSpPr>
        <p:spPr>
          <a:xfrm>
            <a:off x="4194000" y="5427270"/>
            <a:ext cx="3806460" cy="4776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900" b="1" spc="-1">
                <a:solidFill>
                  <a:srgbClr val="3366FF"/>
                </a:solidFill>
                <a:latin typeface="Courier New"/>
                <a:ea typeface="DejaVu Sans"/>
              </a:rPr>
              <a:t>CL_MAP_WRITE_INVALIDATE_REGION </a:t>
            </a:r>
            <a:r>
              <a:rPr lang="en-US" sz="900" b="1" spc="-1">
                <a:solidFill>
                  <a:srgbClr val="000000"/>
                </a:solidFill>
                <a:latin typeface="Trebuchet MS"/>
                <a:ea typeface="DejaVu Sans"/>
              </a:rPr>
              <a:t>is a v1.2 feature; if using v1.1 or earlier, would have to use </a:t>
            </a:r>
            <a:r>
              <a:rPr lang="en-US" sz="900" b="1" spc="-1">
                <a:solidFill>
                  <a:srgbClr val="3366FF"/>
                </a:solidFill>
                <a:latin typeface="Courier New"/>
                <a:ea typeface="DejaVu Sans"/>
              </a:rPr>
              <a:t>CL_MAP_WRITE </a:t>
            </a:r>
            <a:r>
              <a:rPr lang="en-US" sz="900" b="1" spc="-1">
                <a:solidFill>
                  <a:srgbClr val="000000"/>
                </a:solidFill>
                <a:latin typeface="Trebuchet MS"/>
                <a:ea typeface="DejaVu Sans"/>
              </a:rPr>
              <a:t>instead</a:t>
            </a:r>
            <a:r>
              <a:rPr lang="en-US" sz="900" b="1" spc="-1">
                <a:solidFill>
                  <a:srgbClr val="3366FF"/>
                </a:solidFill>
                <a:latin typeface="Courier New"/>
                <a:ea typeface="DejaVu Sans"/>
              </a:rPr>
              <a:t>.</a:t>
            </a:r>
            <a:endParaRPr lang="en-US" sz="900"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1485900" y="1063260"/>
            <a:ext cx="6171660" cy="85671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lstStyle/>
          <a:p>
            <a:pPr algn="ctr">
              <a:lnSpc>
                <a:spcPct val="100000"/>
              </a:lnSpc>
            </a:pPr>
            <a:r>
              <a:rPr lang="zh-CN" altLang="en-US" sz="3300" spc="-1" dirty="0">
                <a:solidFill>
                  <a:srgbClr val="000000"/>
                </a:solidFill>
                <a:latin typeface="Trebuchet MS"/>
              </a:rPr>
              <a:t>警告</a:t>
            </a:r>
            <a:endParaRPr lang="en-US" altLang="zh-CN" sz="3300" spc="-1" dirty="0">
              <a:solidFill>
                <a:srgbClr val="000000"/>
              </a:solidFill>
              <a:latin typeface="Trebuchet MS"/>
            </a:endParaRPr>
          </a:p>
          <a:p>
            <a:pPr algn="ctr">
              <a:lnSpc>
                <a:spcPct val="100000"/>
              </a:lnSpc>
            </a:pPr>
            <a:r>
              <a:rPr lang="en-US" sz="1650" spc="-1" dirty="0">
                <a:solidFill>
                  <a:srgbClr val="000000"/>
                </a:solidFill>
                <a:latin typeface="Trebuchet MS"/>
              </a:rPr>
              <a:t>Caveats</a:t>
            </a:r>
            <a:endParaRPr lang="en-US" sz="1650" spc="-1" dirty="0">
              <a:latin typeface="Arial"/>
            </a:endParaRPr>
          </a:p>
        </p:txBody>
      </p:sp>
      <p:sp>
        <p:nvSpPr>
          <p:cNvPr id="2355" name="CustomShape 2"/>
          <p:cNvSpPr/>
          <p:nvPr/>
        </p:nvSpPr>
        <p:spPr>
          <a:xfrm>
            <a:off x="1485900" y="2057400"/>
            <a:ext cx="6171660" cy="339390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rmAutofit/>
          </a:bodyPr>
          <a:lstStyle/>
          <a:p>
            <a:pPr marL="257310" indent="-256770">
              <a:spcBef>
                <a:spcPts val="481"/>
              </a:spcBef>
              <a:buClr>
                <a:srgbClr val="000000"/>
              </a:buClr>
              <a:buFont typeface="Arial"/>
              <a:buChar char="•"/>
            </a:pPr>
            <a:r>
              <a:rPr lang="zh-CN" altLang="en-US" sz="2400" spc="-1" dirty="0">
                <a:solidFill>
                  <a:srgbClr val="000000"/>
                </a:solidFill>
                <a:latin typeface="Trebuchet MS"/>
              </a:rPr>
              <a:t>再次声明，分配固定内存比常规内存的分配要昂贵很多，大约要慢</a:t>
            </a:r>
            <a:r>
              <a:rPr lang="en-US" altLang="zh-CN" sz="2400" spc="-1" dirty="0">
                <a:solidFill>
                  <a:srgbClr val="000000"/>
                </a:solidFill>
                <a:latin typeface="Trebuchet MS"/>
              </a:rPr>
              <a:t>100</a:t>
            </a:r>
            <a:r>
              <a:rPr lang="zh-CN" altLang="en-US" sz="2400" spc="-1" dirty="0">
                <a:solidFill>
                  <a:srgbClr val="000000"/>
                </a:solidFill>
                <a:latin typeface="Trebuchet MS"/>
              </a:rPr>
              <a:t>倍，所以经常使用是很有害于性能提升的。</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然而这对于经常性的读写操作会有很大的提速效果。</a:t>
            </a:r>
            <a:endParaRPr lang="en-US" sz="2400" spc="-1" dirty="0">
              <a:latin typeface="Arial"/>
            </a:endParaRPr>
          </a:p>
          <a:p>
            <a:pPr marL="257310" indent="-256770">
              <a:spcBef>
                <a:spcPts val="481"/>
              </a:spcBef>
              <a:buClr>
                <a:srgbClr val="000000"/>
              </a:buClr>
              <a:buFont typeface="Arial"/>
              <a:buChar char="•"/>
            </a:pPr>
            <a:r>
              <a:rPr lang="zh-CN" altLang="en-US" sz="2400" spc="-1" dirty="0">
                <a:solidFill>
                  <a:srgbClr val="000000"/>
                </a:solidFill>
                <a:latin typeface="Trebuchet MS"/>
              </a:rPr>
              <a:t>并不是所有平台都支持固定内存，但上面的方法也还是能工作，而且还不会比常规用法慢</a:t>
            </a:r>
            <a:r>
              <a:rPr lang="zh-CN" altLang="en-US" sz="2400" spc="-1">
                <a:solidFill>
                  <a:srgbClr val="000000"/>
                </a:solidFill>
                <a:latin typeface="Trebuchet MS"/>
              </a:rPr>
              <a:t>了。</a:t>
            </a:r>
            <a:endParaRPr lang="en-US" sz="2400"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20735</TotalTime>
  <Words>28496</Words>
  <Application>Microsoft Office PowerPoint</Application>
  <PresentationFormat>全屏显示(4:3)</PresentationFormat>
  <Paragraphs>3508</Paragraphs>
  <Slides>248</Slides>
  <Notes>15</Notes>
  <HiddenSlides>0</HiddenSlides>
  <MMClips>0</MMClips>
  <ScaleCrop>false</ScaleCrop>
  <HeadingPairs>
    <vt:vector size="6" baseType="variant">
      <vt:variant>
        <vt:lpstr>已用的字体</vt:lpstr>
      </vt:variant>
      <vt:variant>
        <vt:i4>12</vt:i4>
      </vt:variant>
      <vt:variant>
        <vt:lpstr>主题</vt:lpstr>
      </vt:variant>
      <vt:variant>
        <vt:i4>10</vt:i4>
      </vt:variant>
      <vt:variant>
        <vt:lpstr>幻灯片标题</vt:lpstr>
      </vt:variant>
      <vt:variant>
        <vt:i4>248</vt:i4>
      </vt:variant>
    </vt:vector>
  </HeadingPairs>
  <TitlesOfParts>
    <vt:vector size="270"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1596</cp:revision>
  <dcterms:created xsi:type="dcterms:W3CDTF">2013-06-29T14:06:29Z</dcterms:created>
  <dcterms:modified xsi:type="dcterms:W3CDTF">2019-08-06T06:04:48Z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